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0" r:id="rId3"/>
    <p:sldId id="281" r:id="rId4"/>
    <p:sldId id="265" r:id="rId5"/>
    <p:sldId id="264" r:id="rId6"/>
    <p:sldId id="266" r:id="rId7"/>
    <p:sldId id="282" r:id="rId8"/>
    <p:sldId id="271" r:id="rId9"/>
    <p:sldId id="277" r:id="rId10"/>
    <p:sldId id="259" r:id="rId11"/>
    <p:sldId id="278" r:id="rId12"/>
    <p:sldId id="276" r:id="rId13"/>
    <p:sldId id="279" r:id="rId14"/>
    <p:sldId id="260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5AE"/>
    <a:srgbClr val="000099"/>
    <a:srgbClr val="363080"/>
    <a:srgbClr val="00FFFF"/>
    <a:srgbClr val="FF3300"/>
    <a:srgbClr val="0066FF"/>
    <a:srgbClr val="00FF00"/>
    <a:srgbClr val="04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7ba7ff78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7ba7ff78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05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7ba7ff78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7ba7ff78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205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7ba7ff78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7ba7ff78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136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7ba7ff78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7ba7ff78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7ba7ff78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7ba7ff78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195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7ba7ff78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7ba7ff78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2280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7ba7ff78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7ba7ff78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68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7ba7ff78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7ba7ff78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786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7ba7ff78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7ba7ff78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3000" t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ohrnsenk@pcsb.org" TargetMode="External"/><Relationship Id="rId2" Type="http://schemas.openxmlformats.org/officeDocument/2006/relationships/hyperlink" Target="mailto:king-byrnesy@pcsb.or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mccallisterm@pcsb.org" TargetMode="External"/><Relationship Id="rId5" Type="http://schemas.openxmlformats.org/officeDocument/2006/relationships/hyperlink" Target="mailto:troyt@pcsb.org" TargetMode="External"/><Relationship Id="rId4" Type="http://schemas.openxmlformats.org/officeDocument/2006/relationships/hyperlink" Target="mailto:killiani@pcsb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28600"/>
            <a:ext cx="7543800" cy="3696286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b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JasmineUPC" panose="020B0502040204020203" pitchFamily="18" charset="-34"/>
              </a:rPr>
            </a:b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JasmineUPC" panose="020B0502040204020203" pitchFamily="18" charset="-34"/>
              </a:rPr>
              <a:t>Welcome to Virtual Open House:</a:t>
            </a:r>
            <a:br>
              <a:rPr 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JasmineUPC" panose="020B0502040204020203" pitchFamily="18" charset="-34"/>
              </a:rPr>
            </a:b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JasmineUPC" panose="020B0502040204020203" pitchFamily="18" charset="-34"/>
              </a:rPr>
            </a:br>
            <a:r>
              <a:rPr lang="en-US" sz="6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JasmineUPC" panose="020B0502040204020203" pitchFamily="18" charset="-34"/>
              </a:rPr>
              <a:t>First Grade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114800"/>
            <a:ext cx="7239000" cy="1295400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Gulfport Elementary</a:t>
            </a:r>
          </a:p>
          <a:p>
            <a:pPr algn="ctr"/>
            <a:r>
              <a:rPr lang="fr-FR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Principal Ashlea Zeller</a:t>
            </a:r>
          </a:p>
          <a:p>
            <a:pPr algn="ctr"/>
            <a:r>
              <a:rPr lang="fr-FR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Assistant Principal Christen Ku</a:t>
            </a:r>
          </a:p>
          <a:p>
            <a:pPr algn="ctr"/>
            <a:r>
              <a:rPr 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Google Shape;67;p13">
            <a:extLst>
              <a:ext uri="{FF2B5EF4-FFF2-40B4-BE49-F238E27FC236}">
                <a16:creationId xmlns:a16="http://schemas.microsoft.com/office/drawing/2014/main" id="{DA496620-A57E-4A11-BB11-CC023170AD1F}"/>
              </a:ext>
            </a:extLst>
          </p:cNvPr>
          <p:cNvSpPr txBox="1"/>
          <p:nvPr/>
        </p:nvSpPr>
        <p:spPr>
          <a:xfrm>
            <a:off x="3581400" y="6206260"/>
            <a:ext cx="5105400" cy="66167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" sz="2200" b="1" dirty="0">
                <a:solidFill>
                  <a:schemeClr val="tx2"/>
                </a:solidFill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" sz="2200" b="1" dirty="0">
                <a:solidFill>
                  <a:schemeClr val="tx2"/>
                </a:solidFill>
                <a:highlight>
                  <a:srgbClr val="00FFFF"/>
                </a:highlight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If we build it, they will succeed.”</a:t>
            </a:r>
            <a:endParaRPr lang="en-US" sz="2200" b="1" dirty="0">
              <a:solidFill>
                <a:schemeClr val="tx2"/>
              </a:solidFill>
              <a:highlight>
                <a:srgbClr val="00FFFF"/>
              </a:highlight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>
            <a:extLst>
              <a:ext uri="{FF2B5EF4-FFF2-40B4-BE49-F238E27FC236}">
                <a16:creationId xmlns:a16="http://schemas.microsoft.com/office/drawing/2014/main" id="{36C6CD4F-9E96-4B66-BDEB-8DDE8BE95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43606"/>
            <a:ext cx="6545182" cy="76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6600"/>
                </a:solidFill>
                <a:latin typeface="Comic Sans MS" pitchFamily="66" charset="0"/>
              </a:rPr>
              <a:t>This year we will learn how to…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65104640-F55B-4C0B-AB68-C17381908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068" y="1009208"/>
            <a:ext cx="8153400" cy="544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300" b="1" dirty="0">
                <a:solidFill>
                  <a:schemeClr val="tx2"/>
                </a:solidFill>
                <a:latin typeface="Comic Sans MS" panose="030F0702030302020204" pitchFamily="66" charset="0"/>
              </a:rPr>
              <a:t>Read fluently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300" b="1" dirty="0">
                <a:solidFill>
                  <a:schemeClr val="tx2"/>
                </a:solidFill>
                <a:latin typeface="Comic Sans MS" panose="030F0702030302020204" pitchFamily="66" charset="0"/>
              </a:rPr>
              <a:t>Read words by identifying the letter sounds. (Phonics)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300" b="1" dirty="0">
                <a:solidFill>
                  <a:schemeClr val="tx2"/>
                </a:solidFill>
                <a:latin typeface="Comic Sans MS" panose="030F0702030302020204" pitchFamily="66" charset="0"/>
              </a:rPr>
              <a:t>Write complete sentences, personal narratives and fiction texts. 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300" b="1" dirty="0">
                <a:solidFill>
                  <a:schemeClr val="tx2"/>
                </a:solidFill>
                <a:latin typeface="Comic Sans MS" panose="030F0702030302020204" pitchFamily="66" charset="0"/>
              </a:rPr>
              <a:t>Write an opinion, informative, and explanatory piece.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300" b="1" dirty="0">
                <a:solidFill>
                  <a:schemeClr val="tx2"/>
                </a:solidFill>
                <a:latin typeface="Comic Sans MS" panose="030F0702030302020204" pitchFamily="66" charset="0"/>
              </a:rPr>
              <a:t>Comprehend subject matter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300" b="1" dirty="0">
                <a:solidFill>
                  <a:schemeClr val="tx2"/>
                </a:solidFill>
                <a:latin typeface="Comic Sans MS" panose="030F0702030302020204" pitchFamily="66" charset="0"/>
              </a:rPr>
              <a:t>Use clues from illustrations, and prior knowledge to understand readings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2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B98C6-D082-4D19-88C8-EBEDBE7C4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2" y="122289"/>
            <a:ext cx="1777584" cy="1858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A0623C-B456-438C-9915-EF82DB0E9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73982"/>
            <a:ext cx="1695105" cy="1625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82BD7D-2292-46CF-92F7-368BA770C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42" y="1699056"/>
            <a:ext cx="1788846" cy="20016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C6BF1FF-9521-4A86-9A5A-9A41D211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6" y="3733800"/>
            <a:ext cx="229829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17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80200" y="3048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  <a:buSzPts val="990"/>
            </a:pPr>
            <a: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  <a:t>Ms. Troy’s</a:t>
            </a:r>
            <a:b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</a:br>
            <a: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  <a:t>Classroom</a:t>
            </a:r>
            <a:endParaRPr sz="504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CCECC18C-4EF0-4BBC-B1A8-AF1CA8E70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7080">
            <a:off x="313825" y="510639"/>
            <a:ext cx="3366855" cy="2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F31C0A22-D9B8-4F21-9050-CCA0BF71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49" y="69219"/>
            <a:ext cx="3554251" cy="26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preview">
            <a:extLst>
              <a:ext uri="{FF2B5EF4-FFF2-40B4-BE49-F238E27FC236}">
                <a16:creationId xmlns:a16="http://schemas.microsoft.com/office/drawing/2014/main" id="{BC87305A-970D-4B56-A86E-9900CE64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4729163" cy="354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preview">
            <a:extLst>
              <a:ext uri="{FF2B5EF4-FFF2-40B4-BE49-F238E27FC236}">
                <a16:creationId xmlns:a16="http://schemas.microsoft.com/office/drawing/2014/main" id="{3EE99410-DAE2-4E22-B944-97B731054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865">
            <a:off x="8092888" y="3178403"/>
            <a:ext cx="3137976" cy="31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0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>
            <a:extLst>
              <a:ext uri="{FF2B5EF4-FFF2-40B4-BE49-F238E27FC236}">
                <a16:creationId xmlns:a16="http://schemas.microsoft.com/office/drawing/2014/main" id="{36C6CD4F-9E96-4B66-BDEB-8DDE8BE95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667500" cy="533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6600"/>
                </a:solidFill>
                <a:latin typeface="Comic Sans MS" pitchFamily="66" charset="0"/>
              </a:rPr>
              <a:t>This year we will learn…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65104640-F55B-4C0B-AB68-C17381908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24678"/>
            <a:ext cx="5867400" cy="60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Addition and Subtraction Concepts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Addition and Subtraction Strategies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Addition and Subtraction Relationships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Counting and Modeling Numbers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Comparing Numbers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Two-Digit Addition and Subtraction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Measurement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Money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Graphs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2D and 3D Shapes</a:t>
            </a:r>
          </a:p>
          <a:p>
            <a:pPr>
              <a:spcBef>
                <a:spcPct val="50000"/>
              </a:spcBef>
            </a:pPr>
            <a:endParaRPr lang="en-US" altLang="en-US" sz="2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016A681-F263-48A3-B459-40C68141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6728"/>
            <a:ext cx="4114800" cy="418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1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17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80200" y="3048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  <a:buSzPts val="990"/>
            </a:pPr>
            <a: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  <a:t>Ms. Killian’s</a:t>
            </a:r>
            <a:b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</a:br>
            <a: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  <a:t>Classroom</a:t>
            </a:r>
            <a:endParaRPr sz="504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996CE36-A48D-49BE-872B-F3EA4EA09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1" y="3048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6D34068-9972-47CB-AD74-6411C6BDF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002" y="3048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867AA86-8CA7-44F0-AD67-9F6D1BE9E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65286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E548607D-52DE-45A4-9DA4-B8DA11387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2" y="3465286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0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>
            <a:extLst>
              <a:ext uri="{FF2B5EF4-FFF2-40B4-BE49-F238E27FC236}">
                <a16:creationId xmlns:a16="http://schemas.microsoft.com/office/drawing/2014/main" id="{EBE0E9C8-5538-45A4-BA6B-5E69891A2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802" y="471875"/>
            <a:ext cx="7748666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6600"/>
                </a:solidFill>
                <a:latin typeface="Comic Sans MS" panose="030F0702030302020204" pitchFamily="66" charset="0"/>
              </a:rPr>
              <a:t>This year we will learn…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D6789A8E-4AB6-4F2D-A5A0-7933C40D6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04800"/>
            <a:ext cx="505709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Life Science</a:t>
            </a:r>
          </a:p>
          <a:p>
            <a:pPr lvl="1">
              <a:buFontTx/>
              <a:buChar char="•"/>
            </a:pPr>
            <a:r>
              <a:rPr lang="en-US" altLang="en-US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Using Your Senses</a:t>
            </a:r>
          </a:p>
          <a:p>
            <a:pPr lvl="1">
              <a:buFontTx/>
              <a:buChar char="•"/>
            </a:pPr>
            <a:r>
              <a:rPr lang="en-US" altLang="en-US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Living and Non-Living</a:t>
            </a:r>
          </a:p>
          <a:p>
            <a:pPr lvl="1">
              <a:buFontTx/>
              <a:buChar char="•"/>
            </a:pPr>
            <a:r>
              <a:rPr lang="en-US" altLang="en-US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Basic Needs</a:t>
            </a:r>
          </a:p>
          <a:p>
            <a:pPr lvl="1">
              <a:buFontTx/>
              <a:buChar char="•"/>
            </a:pPr>
            <a:r>
              <a:rPr lang="en-US" altLang="en-US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All About Plants</a:t>
            </a:r>
          </a:p>
          <a:p>
            <a:pPr lvl="1">
              <a:buFontTx/>
              <a:buChar char="•"/>
            </a:pPr>
            <a:r>
              <a:rPr lang="en-US" altLang="en-US" sz="2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Family Traits</a:t>
            </a:r>
          </a:p>
          <a:p>
            <a:pPr>
              <a:buFontTx/>
              <a:buChar char="•"/>
            </a:pPr>
            <a:r>
              <a:rPr lang="en-US" altLang="en-US" sz="2200" b="1" dirty="0">
                <a:solidFill>
                  <a:srgbClr val="EB35AE"/>
                </a:solidFill>
                <a:latin typeface="Comic Sans MS" panose="030F0702030302020204" pitchFamily="66" charset="0"/>
              </a:rPr>
              <a:t>Physical Science</a:t>
            </a:r>
          </a:p>
          <a:p>
            <a:pPr lvl="1">
              <a:buFontTx/>
              <a:buChar char="•"/>
            </a:pPr>
            <a:r>
              <a:rPr lang="en-US" altLang="en-US" sz="2200" b="1" dirty="0">
                <a:solidFill>
                  <a:srgbClr val="EB35AE"/>
                </a:solidFill>
                <a:latin typeface="Comic Sans MS" panose="030F0702030302020204" pitchFamily="66" charset="0"/>
              </a:rPr>
              <a:t>Sort it Out</a:t>
            </a:r>
          </a:p>
          <a:p>
            <a:pPr lvl="1">
              <a:buFontTx/>
              <a:buChar char="•"/>
            </a:pPr>
            <a:r>
              <a:rPr lang="en-US" altLang="en-US" sz="2200" b="1" dirty="0">
                <a:solidFill>
                  <a:srgbClr val="EB35AE"/>
                </a:solidFill>
                <a:latin typeface="Comic Sans MS" panose="030F0702030302020204" pitchFamily="66" charset="0"/>
              </a:rPr>
              <a:t>Changing Motion</a:t>
            </a:r>
          </a:p>
          <a:p>
            <a:pPr lvl="1">
              <a:buFontTx/>
              <a:buChar char="•"/>
            </a:pPr>
            <a:r>
              <a:rPr lang="en-US" altLang="en-US" sz="2200" b="1" dirty="0">
                <a:solidFill>
                  <a:srgbClr val="EB35AE"/>
                </a:solidFill>
                <a:latin typeface="Comic Sans MS" panose="030F0702030302020204" pitchFamily="66" charset="0"/>
              </a:rPr>
              <a:t>Pushes and Pulls</a:t>
            </a:r>
          </a:p>
          <a:p>
            <a:pPr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Earth Science</a:t>
            </a:r>
          </a:p>
          <a:p>
            <a:pPr lvl="1"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Stars in the Sky</a:t>
            </a:r>
          </a:p>
          <a:p>
            <a:pPr lvl="1"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Gravity Works</a:t>
            </a:r>
          </a:p>
          <a:p>
            <a:pPr lvl="1"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Sunny Days</a:t>
            </a:r>
          </a:p>
          <a:p>
            <a:pPr lvl="1"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Look Around</a:t>
            </a:r>
          </a:p>
          <a:p>
            <a:pPr lvl="1"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Water Watch</a:t>
            </a:r>
          </a:p>
          <a:p>
            <a:pPr lvl="1">
              <a:buFontTx/>
              <a:buChar char="•"/>
            </a:pPr>
            <a:r>
              <a:rPr lang="en-US" altLang="en-US" sz="2200" b="1" dirty="0">
                <a:solidFill>
                  <a:schemeClr val="tx2"/>
                </a:solidFill>
                <a:latin typeface="Comic Sans MS" panose="030F0702030302020204" pitchFamily="66" charset="0"/>
              </a:rPr>
              <a:t>Great Happenings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C8B6B-3FFF-460F-89B3-7A55C58A5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23045">
            <a:off x="547810" y="1895814"/>
            <a:ext cx="5167143" cy="2239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224DF-10D7-46AF-8AEC-228E9C636F5A}"/>
              </a:ext>
            </a:extLst>
          </p:cNvPr>
          <p:cNvSpPr txBox="1"/>
          <p:nvPr/>
        </p:nvSpPr>
        <p:spPr>
          <a:xfrm>
            <a:off x="2439610" y="371061"/>
            <a:ext cx="7312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Class Dojo and 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7C8FE-F4F9-42C2-B8F5-655420E4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895600"/>
            <a:ext cx="3824619" cy="198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D49DB6-4C72-4C36-8A33-DBBC689A80AE}"/>
              </a:ext>
            </a:extLst>
          </p:cNvPr>
          <p:cNvSpPr txBox="1"/>
          <p:nvPr/>
        </p:nvSpPr>
        <p:spPr>
          <a:xfrm>
            <a:off x="1590910" y="1535192"/>
            <a:ext cx="86555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B35AE"/>
                </a:solidFill>
                <a:latin typeface="Comic Sans MS" panose="030F0702030302020204" pitchFamily="66" charset="0"/>
              </a:rPr>
              <a:t>Please contact your scholar’s teacher regarding the use of Class Dojo or the School Agenda in their classroom.</a:t>
            </a:r>
          </a:p>
          <a:p>
            <a:pPr algn="ctr"/>
            <a:endParaRPr lang="en-US" sz="3000" b="1" dirty="0">
              <a:solidFill>
                <a:srgbClr val="EB35AE"/>
              </a:solidFill>
              <a:latin typeface="Kristen ITC" panose="03050502040202030202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096AF4-2424-4385-A888-D4A845856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819400"/>
            <a:ext cx="3257550" cy="35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11201400" cy="4309383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11600" b="1" dirty="0">
                <a:solidFill>
                  <a:srgbClr val="0070C0"/>
                </a:solidFill>
                <a:highlight>
                  <a:srgbClr val="FFFF00"/>
                </a:highlight>
                <a:latin typeface="Kristen ITC" panose="03050502040202030202" pitchFamily="66" charset="0"/>
              </a:rPr>
              <a:t>Please feel free to contact us: </a:t>
            </a: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Kristen ITC" panose="03050502040202030202" pitchFamily="66" charset="0"/>
              </a:rPr>
              <a:t> </a:t>
            </a:r>
          </a:p>
          <a:p>
            <a:pPr algn="ctr"/>
            <a:r>
              <a:rPr lang="en-US" sz="7500" b="1" dirty="0">
                <a:solidFill>
                  <a:srgbClr val="0070C0"/>
                </a:solidFill>
                <a:latin typeface="Kristen ITC" panose="03050502040202030202" pitchFamily="66" charset="0"/>
              </a:rPr>
              <a:t>Mrs. K-B: </a:t>
            </a:r>
            <a:r>
              <a:rPr lang="en-US" sz="7500" b="1" dirty="0">
                <a:solidFill>
                  <a:srgbClr val="C00000"/>
                </a:solidFill>
                <a:latin typeface="Kristen ITC" panose="03050502040202030202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king-byrnesy@pcsb.org</a:t>
            </a:r>
            <a:endParaRPr lang="en-US" sz="7500" b="1" dirty="0">
              <a:solidFill>
                <a:srgbClr val="C0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7500" b="1" dirty="0">
                <a:solidFill>
                  <a:srgbClr val="0070C0"/>
                </a:solidFill>
                <a:latin typeface="Kristen ITC" panose="03050502040202030202" pitchFamily="66" charset="0"/>
              </a:rPr>
              <a:t>Mrs. Bohrnsen: </a:t>
            </a:r>
            <a:r>
              <a:rPr lang="en-US" sz="7500" b="1" dirty="0">
                <a:solidFill>
                  <a:srgbClr val="C00000"/>
                </a:solidFill>
                <a:latin typeface="Kristen ITC" panose="03050502040202030202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bohrnsenk@pcsb.org</a:t>
            </a:r>
            <a:endParaRPr lang="en-US" sz="7500" b="1" dirty="0">
              <a:solidFill>
                <a:srgbClr val="C0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7500" b="1" dirty="0">
                <a:solidFill>
                  <a:srgbClr val="0070C0"/>
                </a:solidFill>
                <a:latin typeface="Kristen ITC" panose="03050502040202030202" pitchFamily="66" charset="0"/>
              </a:rPr>
              <a:t>Ms. Killian: </a:t>
            </a:r>
            <a:r>
              <a:rPr lang="en-US" sz="7500" b="1" dirty="0">
                <a:solidFill>
                  <a:srgbClr val="C00000"/>
                </a:solidFill>
                <a:latin typeface="Kristen ITC" panose="03050502040202030202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killiani@pcsb.org</a:t>
            </a:r>
            <a:endParaRPr lang="en-US" sz="7500" b="1" dirty="0">
              <a:solidFill>
                <a:srgbClr val="C0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7500" b="1" dirty="0">
                <a:solidFill>
                  <a:srgbClr val="0070C0"/>
                </a:solidFill>
                <a:latin typeface="Kristen ITC" panose="03050502040202030202" pitchFamily="66" charset="0"/>
              </a:rPr>
              <a:t>Ms. Troy: </a:t>
            </a:r>
            <a:r>
              <a:rPr lang="en-US" sz="7500" b="1" dirty="0">
                <a:solidFill>
                  <a:srgbClr val="C00000"/>
                </a:solidFill>
                <a:latin typeface="Kristen ITC" panose="03050502040202030202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troyt@pcsb.org</a:t>
            </a:r>
            <a:endParaRPr lang="en-US" sz="7500" b="1" dirty="0">
              <a:solidFill>
                <a:srgbClr val="C0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7500" b="1" dirty="0">
                <a:solidFill>
                  <a:srgbClr val="0070C0"/>
                </a:solidFill>
                <a:latin typeface="Kristen ITC" panose="03050502040202030202" pitchFamily="66" charset="0"/>
              </a:rPr>
              <a:t>Ms. McCallister: </a:t>
            </a:r>
            <a:r>
              <a:rPr lang="en-US" sz="7500" b="1" dirty="0">
                <a:solidFill>
                  <a:srgbClr val="C00000"/>
                </a:solidFill>
                <a:latin typeface="Kristen ITC" panose="03050502040202030202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mccallisterm@pcsb.org</a:t>
            </a:r>
            <a:endParaRPr lang="en-US" sz="7500" b="1" dirty="0">
              <a:solidFill>
                <a:srgbClr val="C00000"/>
              </a:solidFill>
              <a:latin typeface="Kristen ITC" panose="03050502040202030202" pitchFamily="66" charset="0"/>
            </a:endParaRPr>
          </a:p>
          <a:p>
            <a:pPr algn="ctr"/>
            <a:endParaRPr lang="en-US" sz="2500" b="1" dirty="0">
              <a:solidFill>
                <a:schemeClr val="accent3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2500" b="1" dirty="0">
              <a:solidFill>
                <a:srgbClr val="0070C0"/>
              </a:solidFill>
              <a:latin typeface="Kristen ITC" panose="03050502040202030202" pitchFamily="66" charset="0"/>
            </a:endParaRPr>
          </a:p>
          <a:p>
            <a:pPr algn="ctr"/>
            <a:endParaRPr lang="en-US" sz="3500" b="1" dirty="0">
              <a:solidFill>
                <a:srgbClr val="0070C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Kristen ITC" panose="03050502040202030202" pitchFamily="66" charset="0"/>
              </a:rPr>
              <a:t>Have a Great Evening!</a:t>
            </a:r>
          </a:p>
          <a:p>
            <a:endParaRPr lang="en-US" sz="2500" dirty="0">
              <a:latin typeface="Kristen ITC" panose="03050502040202030202" pitchFamily="66" charset="0"/>
            </a:endParaRPr>
          </a:p>
          <a:p>
            <a:endParaRPr lang="en-US" sz="2500" dirty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80200" y="3048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  <a:buSzPts val="990"/>
            </a:pPr>
            <a: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  <a:t>First Grade Team:</a:t>
            </a:r>
            <a:endParaRPr sz="504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82FF9-19E4-4F95-9DF0-1E0681B2A349}"/>
              </a:ext>
            </a:extLst>
          </p:cNvPr>
          <p:cNvSpPr txBox="1"/>
          <p:nvPr/>
        </p:nvSpPr>
        <p:spPr>
          <a:xfrm>
            <a:off x="647700" y="1459230"/>
            <a:ext cx="108966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Mrs. K-B </a:t>
            </a:r>
            <a:r>
              <a:rPr lang="en-US" sz="25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(King-Byrnes)</a:t>
            </a:r>
            <a:endParaRPr lang="en-US" sz="25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Mrs. Bohrnsen </a:t>
            </a:r>
          </a:p>
          <a:p>
            <a:pPr algn="ctr"/>
            <a:r>
              <a:rPr lang="en-US" sz="5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Ms. Killian</a:t>
            </a:r>
          </a:p>
          <a:p>
            <a:pPr algn="ctr"/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Ms. Troy</a:t>
            </a:r>
          </a:p>
          <a:p>
            <a:pPr algn="ctr"/>
            <a:r>
              <a:rPr lang="en-US" sz="5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Ms. McCallister</a:t>
            </a:r>
          </a:p>
        </p:txBody>
      </p:sp>
    </p:spTree>
    <p:extLst>
      <p:ext uri="{BB962C8B-B14F-4D97-AF65-F5344CB8AC3E}">
        <p14:creationId xmlns:p14="http://schemas.microsoft.com/office/powerpoint/2010/main" val="340296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80200" y="3048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  <a:buSzPts val="990"/>
            </a:pPr>
            <a: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  <a:t>Mrs. K-B’s</a:t>
            </a:r>
            <a:b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</a:br>
            <a: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  <a:t>Classroom</a:t>
            </a:r>
            <a:endParaRPr sz="504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E6B9DD73-4791-4790-8CF5-78B276E9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0" y="3048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preview">
            <a:extLst>
              <a:ext uri="{FF2B5EF4-FFF2-40B4-BE49-F238E27FC236}">
                <a16:creationId xmlns:a16="http://schemas.microsoft.com/office/drawing/2014/main" id="{9EA4BDE6-3528-427D-8549-1F7DF5F9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00" y="1524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preview">
            <a:extLst>
              <a:ext uri="{FF2B5EF4-FFF2-40B4-BE49-F238E27FC236}">
                <a16:creationId xmlns:a16="http://schemas.microsoft.com/office/drawing/2014/main" id="{80884131-FAEC-4F79-9992-2E1A582A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57" y="4308928"/>
            <a:ext cx="3269343" cy="24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preview">
            <a:extLst>
              <a:ext uri="{FF2B5EF4-FFF2-40B4-BE49-F238E27FC236}">
                <a16:creationId xmlns:a16="http://schemas.microsoft.com/office/drawing/2014/main" id="{797DE34D-FBE2-47B0-8C16-8A00F8374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08928"/>
            <a:ext cx="3269343" cy="24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preview">
            <a:extLst>
              <a:ext uri="{FF2B5EF4-FFF2-40B4-BE49-F238E27FC236}">
                <a16:creationId xmlns:a16="http://schemas.microsoft.com/office/drawing/2014/main" id="{A9011B59-BD1E-4212-82AA-D9D9A206B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600" y="32766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1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508400" y="3269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  <a:buSzPts val="990"/>
            </a:pPr>
            <a: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  <a:t>Mission &amp; Vision for 2021-2022</a:t>
            </a:r>
            <a:endParaRPr sz="504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4294967295"/>
          </p:nvPr>
        </p:nvSpPr>
        <p:spPr>
          <a:xfrm>
            <a:off x="508400" y="1499500"/>
            <a:ext cx="11175200" cy="34535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16454">
              <a:spcBef>
                <a:spcPts val="0"/>
              </a:spcBef>
              <a:buSzPts val="2500"/>
              <a:buChar char="●"/>
            </a:pPr>
            <a:r>
              <a:rPr lang="en-US" sz="4000" dirty="0">
                <a:latin typeface="Comic Sans MS" panose="030F0702030302020204" pitchFamily="66" charset="0"/>
              </a:rPr>
              <a:t>Raise student achievement in ELA, Math and Science</a:t>
            </a:r>
          </a:p>
          <a:p>
            <a:pPr marL="609585" indent="-516454">
              <a:spcBef>
                <a:spcPts val="0"/>
              </a:spcBef>
              <a:buSzPts val="2500"/>
              <a:buChar char="●"/>
            </a:pPr>
            <a:r>
              <a:rPr lang="en-US" sz="4000" dirty="0">
                <a:latin typeface="Comic Sans MS" panose="030F0702030302020204" pitchFamily="66" charset="0"/>
              </a:rPr>
              <a:t>Promote a positive learning environment for all scholars</a:t>
            </a:r>
          </a:p>
          <a:p>
            <a:pPr marL="609585" indent="-516454">
              <a:spcBef>
                <a:spcPts val="0"/>
              </a:spcBef>
              <a:buSzPts val="2500"/>
              <a:buChar char="●"/>
            </a:pPr>
            <a:r>
              <a:rPr lang="en-US" sz="4000" dirty="0">
                <a:latin typeface="Comic Sans MS" panose="030F0702030302020204" pitchFamily="66" charset="0"/>
              </a:rPr>
              <a:t>Scholars come to school every day ready to learn.</a:t>
            </a:r>
            <a:endParaRPr lang="en" sz="4000" dirty="0">
              <a:latin typeface="Comic Sans MS" panose="030F0702030302020204" pitchFamily="66" charset="0"/>
            </a:endParaRPr>
          </a:p>
          <a:p>
            <a:pPr marL="1676370" lvl="2" indent="-465655">
              <a:spcBef>
                <a:spcPts val="0"/>
              </a:spcBef>
              <a:buSzPts val="1900"/>
              <a:buChar char="○"/>
            </a:pPr>
            <a:endParaRPr lang="en" sz="2133" dirty="0"/>
          </a:p>
          <a:p>
            <a:pPr marL="1210715" lvl="2" indent="0">
              <a:spcBef>
                <a:spcPts val="0"/>
              </a:spcBef>
              <a:buSzPts val="1900"/>
              <a:buNone/>
            </a:pPr>
            <a:r>
              <a:rPr lang="en" sz="2133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5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80200" y="3810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SzPts val="990"/>
            </a:pPr>
            <a: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  <a:t>Behavior</a:t>
            </a:r>
            <a:endParaRPr sz="504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4294967295"/>
          </p:nvPr>
        </p:nvSpPr>
        <p:spPr>
          <a:xfrm>
            <a:off x="508400" y="1371600"/>
            <a:ext cx="11175200" cy="50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16454">
              <a:spcBef>
                <a:spcPts val="0"/>
              </a:spcBef>
              <a:buSzPts val="2500"/>
              <a:buChar char="●"/>
            </a:pPr>
            <a:r>
              <a:rPr lang="en" sz="3600" dirty="0">
                <a:latin typeface="Comic Sans MS" panose="030F0702030302020204" pitchFamily="66" charset="0"/>
              </a:rPr>
              <a:t>PBIS School W</a:t>
            </a:r>
            <a:r>
              <a:rPr lang="en-US" sz="3600" dirty="0">
                <a:latin typeface="Comic Sans MS" panose="030F0702030302020204" pitchFamily="66" charset="0"/>
              </a:rPr>
              <a:t>i</a:t>
            </a:r>
            <a:r>
              <a:rPr lang="en" sz="3600" dirty="0">
                <a:latin typeface="Comic Sans MS" panose="030F0702030302020204" pitchFamily="66" charset="0"/>
              </a:rPr>
              <a:t>de Expectations</a:t>
            </a:r>
            <a:endParaRPr sz="3600" dirty="0">
              <a:latin typeface="Comic Sans MS" panose="030F0702030302020204" pitchFamily="66" charset="0"/>
            </a:endParaRPr>
          </a:p>
          <a:p>
            <a:pPr marL="1219170" lvl="1" indent="-465655">
              <a:spcBef>
                <a:spcPts val="0"/>
              </a:spcBef>
              <a:buSzPts val="1900"/>
              <a:buChar char="○"/>
            </a:pPr>
            <a:r>
              <a:rPr lang="en" sz="3600" dirty="0">
                <a:latin typeface="Comic Sans MS" panose="030F0702030302020204" pitchFamily="66" charset="0"/>
              </a:rPr>
              <a:t>Whole School Common Language – PRIDE</a:t>
            </a:r>
          </a:p>
          <a:p>
            <a:pPr marL="1676370" lvl="2" indent="-465655">
              <a:spcBef>
                <a:spcPts val="0"/>
              </a:spcBef>
              <a:buSzPts val="1900"/>
              <a:buChar char="○"/>
            </a:pPr>
            <a:r>
              <a:rPr lang="en" sz="3600" dirty="0">
                <a:highlight>
                  <a:srgbClr val="00FFFF"/>
                </a:highlight>
                <a:latin typeface="Comic Sans MS" panose="030F0702030302020204" pitchFamily="66" charset="0"/>
              </a:rPr>
              <a:t>P</a:t>
            </a:r>
            <a:r>
              <a:rPr lang="en" sz="3600" dirty="0">
                <a:latin typeface="Comic Sans MS" panose="030F0702030302020204" pitchFamily="66" charset="0"/>
              </a:rPr>
              <a:t>erserve</a:t>
            </a:r>
          </a:p>
          <a:p>
            <a:pPr marL="1676370" lvl="2" indent="-465655">
              <a:spcBef>
                <a:spcPts val="0"/>
              </a:spcBef>
              <a:buSzPts val="1900"/>
              <a:buChar char="○"/>
            </a:pPr>
            <a:r>
              <a:rPr lang="en" sz="3600" dirty="0">
                <a:highlight>
                  <a:srgbClr val="00FFFF"/>
                </a:highlight>
                <a:latin typeface="Comic Sans MS" panose="030F0702030302020204" pitchFamily="66" charset="0"/>
              </a:rPr>
              <a:t>R</a:t>
            </a:r>
            <a:r>
              <a:rPr lang="en" sz="3600" dirty="0">
                <a:latin typeface="Comic Sans MS" panose="030F0702030302020204" pitchFamily="66" charset="0"/>
              </a:rPr>
              <a:t>espect yourself, orthers and property</a:t>
            </a:r>
          </a:p>
          <a:p>
            <a:pPr marL="1676370" lvl="2" indent="-465655">
              <a:spcBef>
                <a:spcPts val="0"/>
              </a:spcBef>
              <a:buSzPts val="1900"/>
              <a:buChar char="○"/>
            </a:pPr>
            <a:r>
              <a:rPr lang="en" sz="3600" dirty="0">
                <a:highlight>
                  <a:srgbClr val="00FFFF"/>
                </a:highlight>
                <a:latin typeface="Comic Sans MS" panose="030F0702030302020204" pitchFamily="66" charset="0"/>
              </a:rPr>
              <a:t>I</a:t>
            </a:r>
            <a:r>
              <a:rPr lang="en" sz="3600" dirty="0">
                <a:latin typeface="Comic Sans MS" panose="030F0702030302020204" pitchFamily="66" charset="0"/>
              </a:rPr>
              <a:t>mprove everyday</a:t>
            </a:r>
          </a:p>
          <a:p>
            <a:pPr marL="1676370" lvl="2" indent="-465655">
              <a:spcBef>
                <a:spcPts val="0"/>
              </a:spcBef>
              <a:buSzPts val="1900"/>
              <a:buChar char="○"/>
            </a:pPr>
            <a:r>
              <a:rPr lang="en" sz="3600" dirty="0">
                <a:highlight>
                  <a:srgbClr val="00FFFF"/>
                </a:highlight>
                <a:latin typeface="Comic Sans MS" panose="030F0702030302020204" pitchFamily="66" charset="0"/>
              </a:rPr>
              <a:t>D</a:t>
            </a:r>
            <a:r>
              <a:rPr lang="en" sz="3600" dirty="0">
                <a:latin typeface="Comic Sans MS" panose="030F0702030302020204" pitchFamily="66" charset="0"/>
              </a:rPr>
              <a:t>o your best</a:t>
            </a:r>
          </a:p>
          <a:p>
            <a:pPr marL="1676370" lvl="2" indent="-465655">
              <a:spcBef>
                <a:spcPts val="0"/>
              </a:spcBef>
              <a:buSzPts val="1900"/>
              <a:buChar char="○"/>
            </a:pPr>
            <a:r>
              <a:rPr lang="en" sz="3600" dirty="0">
                <a:highlight>
                  <a:srgbClr val="00FFFF"/>
                </a:highlight>
                <a:latin typeface="Comic Sans MS" panose="030F0702030302020204" pitchFamily="66" charset="0"/>
              </a:rPr>
              <a:t>E</a:t>
            </a:r>
            <a:r>
              <a:rPr lang="en" sz="3600" dirty="0">
                <a:latin typeface="Comic Sans MS" panose="030F0702030302020204" pitchFamily="66" charset="0"/>
              </a:rPr>
              <a:t>xhibit self-control</a:t>
            </a:r>
          </a:p>
          <a:p>
            <a:pPr marL="1676370" lvl="2" indent="-465655">
              <a:spcBef>
                <a:spcPts val="0"/>
              </a:spcBef>
              <a:buSzPts val="1900"/>
              <a:buChar char="○"/>
            </a:pPr>
            <a:endParaRPr lang="en" sz="2133" dirty="0"/>
          </a:p>
          <a:p>
            <a:pPr marL="1210715" lvl="2" indent="0">
              <a:spcBef>
                <a:spcPts val="0"/>
              </a:spcBef>
              <a:buSzPts val="1900"/>
              <a:buNone/>
            </a:pPr>
            <a:r>
              <a:rPr lang="en" sz="2133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80200" y="3048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SzPts val="990"/>
            </a:pPr>
            <a: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  <a:t>Attendance</a:t>
            </a:r>
            <a:endParaRPr sz="504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4294967295"/>
          </p:nvPr>
        </p:nvSpPr>
        <p:spPr>
          <a:xfrm>
            <a:off x="466948" y="1109896"/>
            <a:ext cx="11175200" cy="39955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16454">
              <a:spcBef>
                <a:spcPts val="0"/>
              </a:spcBef>
              <a:buSzPts val="2500"/>
              <a:buChar char="●"/>
            </a:pPr>
            <a:r>
              <a:rPr lang="en" sz="3600" dirty="0">
                <a:latin typeface="Comic Sans MS" panose="030F0702030302020204" pitchFamily="66" charset="0"/>
              </a:rPr>
              <a:t>Attending school every day is IMPORTANT</a:t>
            </a:r>
          </a:p>
          <a:p>
            <a:pPr marL="609585" indent="-516454">
              <a:spcBef>
                <a:spcPts val="0"/>
              </a:spcBef>
              <a:buSzPts val="2500"/>
              <a:buChar char="●"/>
            </a:pPr>
            <a:r>
              <a:rPr lang="en" sz="3600" dirty="0">
                <a:latin typeface="Comic Sans MS" panose="030F0702030302020204" pitchFamily="66" charset="0"/>
              </a:rPr>
              <a:t>If you are not feeling well or exhibiting COVID like systems, please stay home and contact a medical provider.  </a:t>
            </a:r>
          </a:p>
          <a:p>
            <a:pPr marL="609585" indent="-516454">
              <a:spcBef>
                <a:spcPts val="0"/>
              </a:spcBef>
              <a:buSzPts val="2500"/>
              <a:buChar char="●"/>
            </a:pPr>
            <a:r>
              <a:rPr lang="en" sz="3600" dirty="0">
                <a:latin typeface="Comic Sans MS" panose="030F0702030302020204" pitchFamily="66" charset="0"/>
              </a:rPr>
              <a:t>Please call the front office to let us know if your child has tested positive or your child has been expsosed to someone testing positive.</a:t>
            </a:r>
            <a:endParaRPr sz="3600" dirty="0">
              <a:latin typeface="Comic Sans MS" panose="030F0702030302020204" pitchFamily="66" charset="0"/>
            </a:endParaRPr>
          </a:p>
          <a:p>
            <a:pPr marL="753515" lvl="1" indent="0">
              <a:spcBef>
                <a:spcPts val="0"/>
              </a:spcBef>
              <a:buSzPts val="1900"/>
              <a:buNone/>
            </a:pPr>
            <a:endParaRPr lang="en" sz="2133" dirty="0"/>
          </a:p>
          <a:p>
            <a:pPr marL="1210715" lvl="2" indent="0">
              <a:spcBef>
                <a:spcPts val="0"/>
              </a:spcBef>
              <a:buSzPts val="1900"/>
              <a:buNone/>
            </a:pPr>
            <a:r>
              <a:rPr lang="en" sz="2133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13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80200" y="3048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  <a:buSzPts val="990"/>
            </a:pPr>
            <a: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  <a:t>Homework and Water Bottles:</a:t>
            </a:r>
            <a:endParaRPr sz="504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4294967295"/>
          </p:nvPr>
        </p:nvSpPr>
        <p:spPr>
          <a:xfrm>
            <a:off x="508400" y="1600200"/>
            <a:ext cx="11175200" cy="39955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16454">
              <a:spcBef>
                <a:spcPts val="0"/>
              </a:spcBef>
              <a:buSzPts val="2500"/>
              <a:buChar char="●"/>
            </a:pPr>
            <a:r>
              <a:rPr lang="en-US" sz="3600" dirty="0">
                <a:latin typeface="Comic Sans MS" panose="030F0702030302020204" pitchFamily="66" charset="0"/>
              </a:rPr>
              <a:t>Water Bottles are needed each day.  Scholars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NOT </a:t>
            </a:r>
            <a:r>
              <a:rPr lang="en-US" sz="3600" dirty="0">
                <a:latin typeface="Comic Sans MS" panose="030F0702030302020204" pitchFamily="66" charset="0"/>
              </a:rPr>
              <a:t>permitted to drink out of the water fountain due to Covid.</a:t>
            </a:r>
          </a:p>
          <a:p>
            <a:pPr marL="93131" indent="0">
              <a:spcBef>
                <a:spcPts val="0"/>
              </a:spcBef>
              <a:buSzPts val="2500"/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609585" indent="-516454">
              <a:spcBef>
                <a:spcPts val="0"/>
              </a:spcBef>
              <a:buSzPts val="2500"/>
              <a:buChar char="●"/>
            </a:pPr>
            <a:r>
              <a:rPr lang="en-US" sz="3600" dirty="0">
                <a:latin typeface="Comic Sans MS" panose="030F0702030302020204" pitchFamily="66" charset="0"/>
              </a:rPr>
              <a:t>Currently, first grade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DOES NOT </a:t>
            </a:r>
            <a:r>
              <a:rPr lang="en-US" sz="3600" dirty="0">
                <a:latin typeface="Comic Sans MS" panose="030F0702030302020204" pitchFamily="66" charset="0"/>
              </a:rPr>
              <a:t>have any weekly homework. </a:t>
            </a:r>
            <a:endParaRPr sz="3600" dirty="0">
              <a:latin typeface="Comic Sans MS" panose="030F0702030302020204" pitchFamily="66" charset="0"/>
            </a:endParaRPr>
          </a:p>
          <a:p>
            <a:pPr marL="753515" lvl="1" indent="0">
              <a:spcBef>
                <a:spcPts val="0"/>
              </a:spcBef>
              <a:buSzPts val="1900"/>
              <a:buNone/>
            </a:pPr>
            <a:endParaRPr lang="en" sz="2133" dirty="0"/>
          </a:p>
          <a:p>
            <a:pPr marL="1210715" lvl="2" indent="0">
              <a:spcBef>
                <a:spcPts val="0"/>
              </a:spcBef>
              <a:buSzPts val="1900"/>
              <a:buNone/>
            </a:pPr>
            <a:r>
              <a:rPr lang="en" sz="2133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88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2074"/>
            <a:ext cx="9829800" cy="109356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Flow of the 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1035563"/>
            <a:ext cx="8686800" cy="436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School begins			           8:30</a:t>
            </a:r>
          </a:p>
          <a:p>
            <a:pPr marL="0" indent="0">
              <a:buNone/>
            </a:pP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Morning Meeting/News		   8:30 – 8:45	</a:t>
            </a:r>
          </a:p>
          <a:p>
            <a:pPr marL="0" indent="0">
              <a:buNone/>
            </a:pP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ELA Intervention			   8:45 – 9:45	</a:t>
            </a:r>
          </a:p>
          <a:p>
            <a:pPr marL="0" indent="0">
              <a:buNone/>
            </a:pP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Specials 			          9:45 – 10:30</a:t>
            </a:r>
          </a:p>
          <a:p>
            <a:pPr marL="0" indent="0">
              <a:buNone/>
            </a:pP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Science		          	  10:30 – 11:05</a:t>
            </a:r>
          </a:p>
          <a:p>
            <a:pPr marL="0" indent="0">
              <a:buNone/>
            </a:pP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Lunch			                 11:05 – 11:35</a:t>
            </a:r>
          </a:p>
          <a:p>
            <a:pPr marL="0" indent="0">
              <a:buNone/>
            </a:pP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ELA Block			          11:35 – 1:05</a:t>
            </a:r>
          </a:p>
          <a:p>
            <a:pPr marL="0" indent="0">
              <a:buNone/>
            </a:pP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Writing/Quiet Reading		  1:05-1:35 and 1:35-1:50</a:t>
            </a:r>
          </a:p>
          <a:p>
            <a:pPr marL="0" indent="0">
              <a:buNone/>
            </a:pP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Recess				          1:50-2:10</a:t>
            </a:r>
          </a:p>
          <a:p>
            <a:pPr marL="0" indent="0">
              <a:buNone/>
            </a:pP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Math Block				   2:10-3:15</a:t>
            </a:r>
          </a:p>
          <a:p>
            <a:pPr marL="0" indent="0">
              <a:buNone/>
            </a:pP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Pack Up/Dismissal		          3:15-3:30</a:t>
            </a:r>
          </a:p>
          <a:p>
            <a:pPr marL="0" indent="0">
              <a:buNone/>
            </a:pPr>
            <a:endParaRPr lang="en-US" sz="3200" b="1" dirty="0">
              <a:solidFill>
                <a:srgbClr val="36308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1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80200" y="30480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  <a:buSzPts val="990"/>
            </a:pPr>
            <a: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  <a:t>Mrs. Bohrnsen’s</a:t>
            </a:r>
            <a:b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</a:br>
            <a:r>
              <a:rPr lang="en" sz="5040" dirty="0">
                <a:highlight>
                  <a:srgbClr val="FFFF00"/>
                </a:highlight>
                <a:latin typeface="Comic Sans MS" panose="030F0702030302020204" pitchFamily="66" charset="0"/>
              </a:rPr>
              <a:t>Classroom</a:t>
            </a:r>
            <a:endParaRPr sz="504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10D9219F-1EE0-4DF7-B4D1-3F6D9989A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029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737E943C-AB05-4717-9C55-73DF140A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7" y="399143"/>
            <a:ext cx="3175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preview">
            <a:extLst>
              <a:ext uri="{FF2B5EF4-FFF2-40B4-BE49-F238E27FC236}">
                <a16:creationId xmlns:a16="http://schemas.microsoft.com/office/drawing/2014/main" id="{9836B4B6-583E-4239-9ECD-12AAC0E02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410857"/>
            <a:ext cx="345863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preview">
            <a:extLst>
              <a:ext uri="{FF2B5EF4-FFF2-40B4-BE49-F238E27FC236}">
                <a16:creationId xmlns:a16="http://schemas.microsoft.com/office/drawing/2014/main" id="{7B14B771-901D-459D-8F3A-5CD6F126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15" y="2446262"/>
            <a:ext cx="4389967" cy="438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9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Widescreen</PresentationFormat>
  <Paragraphs>107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Comic Sans MS</vt:lpstr>
      <vt:lpstr>Kristen ITC</vt:lpstr>
      <vt:lpstr>Roboto</vt:lpstr>
      <vt:lpstr>Times New Roman</vt:lpstr>
      <vt:lpstr>Children Friends 16x9</vt:lpstr>
      <vt:lpstr> Welcome to Virtual Open House:  First Grade</vt:lpstr>
      <vt:lpstr>First Grade Team:</vt:lpstr>
      <vt:lpstr>Mrs. K-B’s Classroom</vt:lpstr>
      <vt:lpstr>Mission &amp; Vision for 2021-2022</vt:lpstr>
      <vt:lpstr>Behavior</vt:lpstr>
      <vt:lpstr>Attendance</vt:lpstr>
      <vt:lpstr>Homework and Water Bottles:</vt:lpstr>
      <vt:lpstr>Flow of the Day</vt:lpstr>
      <vt:lpstr>Mrs. Bohrnsen’s Classroom</vt:lpstr>
      <vt:lpstr>This year we will learn how to…</vt:lpstr>
      <vt:lpstr>Ms. Troy’s Classroom</vt:lpstr>
      <vt:lpstr>This year we will learn…</vt:lpstr>
      <vt:lpstr>Ms. Killian’s Classroom</vt:lpstr>
      <vt:lpstr>This year we will learn…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2020-09-24T16:26:18Z</dcterms:created>
  <dcterms:modified xsi:type="dcterms:W3CDTF">2021-08-31T23:40:41Z</dcterms:modified>
  <cp:version/>
</cp:coreProperties>
</file>