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84717-8834-4986-A293-EB8CFE837D46}" type="datetimeFigureOut">
              <a:rPr lang="en-US" smtClean="0"/>
              <a:t>9/1/2023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C9B0E-333A-4A98-8C30-4A534C61EE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679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9/1/2023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849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9/1/2023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990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9/1/2023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05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9/1/2023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048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9/1/2023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75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9/1/2023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944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9/1/2023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197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9/1/2023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95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9/1/2023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009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9/1/2023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90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9/1/2023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79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9/1/2023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66382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wm-biology2/chapter/the-diversity-of-life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uca.co.in/science-and-the-economy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hyperlink" Target="http://bicycles.stackexchange.com/questions/25617/full-helmet-bmx-for-commuting-what-is-the-current-2014-opinion" TargetMode="External"/><Relationship Id="rId7" Type="http://schemas.openxmlformats.org/officeDocument/2006/relationships/hyperlink" Target="http://www.weightymatters.ca/2016/02/how-dental-floss-can-help-you-with.html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g"/><Relationship Id="rId5" Type="http://schemas.openxmlformats.org/officeDocument/2006/relationships/hyperlink" Target="https://ab-cs-center.deviantart.com/art/Glossy-Traffic-Signal-Light-451056523" TargetMode="External"/><Relationship Id="rId4" Type="http://schemas.openxmlformats.org/officeDocument/2006/relationships/image" Target="../media/image5.jpg"/><Relationship Id="rId9" Type="http://schemas.openxmlformats.org/officeDocument/2006/relationships/hyperlink" Target="https://www.pexels.com/photo/clean-mouth-teeth-dentist-40798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 3" descr="Box Packages">
            <a:extLst>
              <a:ext uri="{FF2B5EF4-FFF2-40B4-BE49-F238E27FC236}">
                <a16:creationId xmlns:a16="http://schemas.microsoft.com/office/drawing/2014/main" id="{D710E728-2C62-80A1-C74B-AD63ECECB67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r="1" b="285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683D043-25BB-4AC9-8130-641179672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3323345"/>
          </a:xfrm>
          <a:prstGeom prst="rect">
            <a:avLst/>
          </a:prstGeom>
          <a:gradFill flip="none" rotWithShape="1">
            <a:gsLst>
              <a:gs pos="57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089088-C5EB-04ED-954B-05700E9353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734" y="352338"/>
            <a:ext cx="11548532" cy="4198700"/>
          </a:xfrm>
        </p:spPr>
        <p:txBody>
          <a:bodyPr anchor="t">
            <a:normAutofit/>
          </a:bodyPr>
          <a:lstStyle/>
          <a:p>
            <a:r>
              <a:rPr lang="en-US" sz="11500" dirty="0">
                <a:solidFill>
                  <a:schemeClr val="bg1"/>
                </a:solidFill>
              </a:rPr>
              <a:t>Production Activity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61CCAC-6875-474C-8E9E-F57ABF078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047" y="4704862"/>
            <a:ext cx="12191999" cy="2155484"/>
          </a:xfrm>
          <a:prstGeom prst="rect">
            <a:avLst/>
          </a:prstGeom>
          <a:gradFill flip="none" rotWithShape="1">
            <a:gsLst>
              <a:gs pos="59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849838-2D54-A334-C98F-B24F4E96F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733" y="3675673"/>
            <a:ext cx="10634738" cy="2217399"/>
          </a:xfrm>
        </p:spPr>
        <p:txBody>
          <a:bodyPr anchor="b">
            <a:normAutofit/>
          </a:bodyPr>
          <a:lstStyle/>
          <a:p>
            <a:r>
              <a:rPr lang="en-US" sz="2400" b="1" u="sng" dirty="0">
                <a:solidFill>
                  <a:schemeClr val="bg1"/>
                </a:solidFill>
              </a:rPr>
              <a:t>TOPIC:</a:t>
            </a:r>
            <a:r>
              <a:rPr lang="en-US" sz="2400" dirty="0">
                <a:solidFill>
                  <a:schemeClr val="bg1"/>
                </a:solidFill>
              </a:rPr>
              <a:t> Our community and the economy.</a:t>
            </a:r>
          </a:p>
          <a:p>
            <a:r>
              <a:rPr lang="en-US" sz="2400" b="1" u="sng" dirty="0">
                <a:solidFill>
                  <a:schemeClr val="bg1"/>
                </a:solidFill>
              </a:rPr>
              <a:t>Essential question: 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How does the production of goods impact consumption,  and the distribution of goods and resources?</a:t>
            </a:r>
          </a:p>
        </p:txBody>
      </p:sp>
    </p:spTree>
    <p:extLst>
      <p:ext uri="{BB962C8B-B14F-4D97-AF65-F5344CB8AC3E}">
        <p14:creationId xmlns:p14="http://schemas.microsoft.com/office/powerpoint/2010/main" val="201093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E67DF-780A-768A-560F-27552B19A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Student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7BE81-4484-09B8-F4DA-DC1AC54E7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Print out the PowerPoint slides and pass out to cooperative groups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Each group will act as a “Printing Business” and produce posters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Students will analyze their task by noting the </a:t>
            </a:r>
            <a:r>
              <a:rPr lang="en-US" dirty="0">
                <a:solidFill>
                  <a:srgbClr val="FF0000"/>
                </a:solidFill>
              </a:rPr>
              <a:t>constraints</a:t>
            </a:r>
            <a:r>
              <a:rPr lang="en-US" dirty="0"/>
              <a:t> and </a:t>
            </a:r>
            <a:r>
              <a:rPr lang="en-US" dirty="0">
                <a:solidFill>
                  <a:srgbClr val="00B050"/>
                </a:solidFill>
              </a:rPr>
              <a:t>demands</a:t>
            </a:r>
            <a:r>
              <a:rPr lang="en-US" dirty="0"/>
              <a:t> included in each scenario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Students should note that production is connected to the distribution of goods and resources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086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28BBB-ECDE-8B18-9FEF-37B5BB774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Group 1: name your printing business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536C5-4427-FAB1-7894-9187B6C74A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4"/>
            <a:ext cx="5194767" cy="2274986"/>
          </a:xfrm>
        </p:spPr>
        <p:txBody>
          <a:bodyPr/>
          <a:lstStyle/>
          <a:p>
            <a:r>
              <a:rPr lang="en-US" dirty="0"/>
              <a:t>You are to create posters about PLANTS or ANIMALS in your area.  YOU decide what to produce and how to produce it based on your role in the group.</a:t>
            </a:r>
          </a:p>
          <a:p>
            <a:r>
              <a:rPr lang="en-US" dirty="0"/>
              <a:t>Posters can be shown to anyone in the community.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F1C68F-59A1-EC76-F83F-A88E37C75BB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Divide your group into different workers:</a:t>
            </a:r>
          </a:p>
          <a:p>
            <a:r>
              <a:rPr lang="en-US" dirty="0"/>
              <a:t>One person or set of people will get paper from the teacher and get their OWN markers or pencils for the group to use.</a:t>
            </a:r>
          </a:p>
          <a:p>
            <a:r>
              <a:rPr lang="en-US" dirty="0"/>
              <a:t>One person or set of people will do the artwork.</a:t>
            </a:r>
          </a:p>
          <a:p>
            <a:r>
              <a:rPr lang="en-US" dirty="0"/>
              <a:t>One person or set of people will do the lettering.</a:t>
            </a:r>
          </a:p>
          <a:p>
            <a:r>
              <a:rPr lang="en-US" dirty="0"/>
              <a:t>One set of people will develop the idea(s) by working with the other team members.</a:t>
            </a:r>
          </a:p>
          <a:p>
            <a:endParaRPr lang="en-US" dirty="0"/>
          </a:p>
        </p:txBody>
      </p:sp>
      <p:pic>
        <p:nvPicPr>
          <p:cNvPr id="6" name="Picture 5" descr="A collage of different animals&#10;&#10;Description automatically generated">
            <a:extLst>
              <a:ext uri="{FF2B5EF4-FFF2-40B4-BE49-F238E27FC236}">
                <a16:creationId xmlns:a16="http://schemas.microsoft.com/office/drawing/2014/main" id="{CC6036C9-DF74-B152-6C54-8096D4057C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91683" y="4502990"/>
            <a:ext cx="2846850" cy="187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046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4BF02-74FA-0B53-B7AF-D20351AD0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GROUP 2: NAME  YOUR PRINTING BUSINESS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9A8E3-88F4-1CB3-3B46-6EF3AC8373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2181" y="1603955"/>
            <a:ext cx="5194767" cy="3633047"/>
          </a:xfrm>
        </p:spPr>
        <p:txBody>
          <a:bodyPr/>
          <a:lstStyle/>
          <a:p>
            <a:r>
              <a:rPr lang="en-US" dirty="0"/>
              <a:t>You will create some posters.</a:t>
            </a:r>
          </a:p>
          <a:p>
            <a:r>
              <a:rPr lang="en-US" dirty="0"/>
              <a:t>Materials will be provided by ANYONE in the group.</a:t>
            </a:r>
          </a:p>
          <a:p>
            <a:r>
              <a:rPr lang="en-US" dirty="0"/>
              <a:t>Your teacher can provide paper, possibly for a fee.</a:t>
            </a:r>
          </a:p>
          <a:p>
            <a:r>
              <a:rPr lang="en-US" dirty="0"/>
              <a:t>You may also trade or borrow supplies from other groups.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4BF18-5472-7217-EF80-BEA0B3F21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145" y="1660973"/>
            <a:ext cx="5194769" cy="3633047"/>
          </a:xfrm>
        </p:spPr>
        <p:txBody>
          <a:bodyPr/>
          <a:lstStyle/>
          <a:p>
            <a:r>
              <a:rPr lang="en-US" dirty="0"/>
              <a:t>Groups can create as many different posters as they like.</a:t>
            </a:r>
          </a:p>
          <a:p>
            <a:r>
              <a:rPr lang="en-US" dirty="0"/>
              <a:t>You may ask other students what you should draw or decide within the group.</a:t>
            </a:r>
          </a:p>
          <a:p>
            <a:r>
              <a:rPr lang="en-US" dirty="0"/>
              <a:t>You and your consumers decide what to make and how to make them.</a:t>
            </a:r>
          </a:p>
          <a:p>
            <a:r>
              <a:rPr lang="en-US" dirty="0"/>
              <a:t>Display the posters in the classroom as desired.</a:t>
            </a:r>
          </a:p>
        </p:txBody>
      </p:sp>
      <p:pic>
        <p:nvPicPr>
          <p:cNvPr id="6" name="Picture 5" descr="A collection of posters with text&#10;&#10;Description automatically generated">
            <a:extLst>
              <a:ext uri="{FF2B5EF4-FFF2-40B4-BE49-F238E27FC236}">
                <a16:creationId xmlns:a16="http://schemas.microsoft.com/office/drawing/2014/main" id="{8AAB95A5-CABD-71AB-C052-AA2515F807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39866" y="4839880"/>
            <a:ext cx="3939396" cy="176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034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779F9-A631-EA44-4849-31128E51B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GROUP 3: YOUR PRINTING BUSINESS IS NAMED: </a:t>
            </a:r>
            <a:br>
              <a:rPr lang="en-US" b="1" u="sng" dirty="0"/>
            </a:br>
            <a:r>
              <a:rPr lang="en-US" b="1" i="1" u="sng" dirty="0">
                <a:solidFill>
                  <a:srgbClr val="00B0F0"/>
                </a:solidFill>
              </a:rPr>
              <a:t>STATE PRINTING BUSINESS</a:t>
            </a:r>
            <a:endParaRPr lang="en-US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00DAE-E2F8-54B9-69BC-ECDB9A4409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5" y="1506964"/>
            <a:ext cx="5194767" cy="363304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Your group will create 6 posters using ONLY classroom-provided materials:</a:t>
            </a:r>
          </a:p>
          <a:p>
            <a:r>
              <a:rPr lang="en-US" dirty="0"/>
              <a:t>6 sheets of paper</a:t>
            </a:r>
          </a:p>
          <a:p>
            <a:r>
              <a:rPr lang="en-US" dirty="0"/>
              <a:t>5 markers</a:t>
            </a:r>
          </a:p>
          <a:p>
            <a:pPr marL="0" indent="0">
              <a:buNone/>
            </a:pPr>
            <a:r>
              <a:rPr lang="en-US" dirty="0"/>
              <a:t>Posters are to be displayed by teacher for benefit of classroom.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E61FFA-C130-04FE-37E5-E5836143E7E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u="sng" dirty="0">
                <a:solidFill>
                  <a:srgbClr val="FF0000"/>
                </a:solidFill>
              </a:rPr>
              <a:t>CONSTRAINTS: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All lettering needs to be 1” (one inch)  high and ALL CAPS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You may </a:t>
            </a:r>
            <a:r>
              <a:rPr lang="en-US" b="1" dirty="0"/>
              <a:t>NOT</a:t>
            </a:r>
            <a:r>
              <a:rPr lang="en-US" dirty="0"/>
              <a:t> use the </a:t>
            </a:r>
            <a:r>
              <a:rPr lang="en-US" dirty="0">
                <a:solidFill>
                  <a:srgbClr val="FF0000"/>
                </a:solidFill>
              </a:rPr>
              <a:t>color red</a:t>
            </a:r>
          </a:p>
          <a:p>
            <a:pPr marL="0" indent="0">
              <a:buNone/>
            </a:pPr>
            <a:r>
              <a:rPr lang="en-US" dirty="0"/>
              <a:t>Each student or pair of students is to work on ONE poster: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Make 3 EXACT copies of a bicycle safety poster that includes helmets and traffic lights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Make 3 EXACT copies showing the benefits of good dental hygiene, including dental floss, toothpaste, and the proper way to brush your teeth.</a:t>
            </a:r>
          </a:p>
        </p:txBody>
      </p:sp>
      <p:pic>
        <p:nvPicPr>
          <p:cNvPr id="6" name="Picture 5" descr="A black bicycle helmet with green text&#10;&#10;Description automatically generated">
            <a:extLst>
              <a:ext uri="{FF2B5EF4-FFF2-40B4-BE49-F238E27FC236}">
                <a16:creationId xmlns:a16="http://schemas.microsoft.com/office/drawing/2014/main" id="{8310C3D1-A1C9-63B4-E31E-B00B90182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5631" y="4669669"/>
            <a:ext cx="940683" cy="940683"/>
          </a:xfrm>
          <a:prstGeom prst="rect">
            <a:avLst/>
          </a:prstGeom>
        </p:spPr>
      </p:pic>
      <p:pic>
        <p:nvPicPr>
          <p:cNvPr id="11" name="Picture 10" descr="A traffic light with different colored lights&#10;&#10;Description automatically generated">
            <a:extLst>
              <a:ext uri="{FF2B5EF4-FFF2-40B4-BE49-F238E27FC236}">
                <a16:creationId xmlns:a16="http://schemas.microsoft.com/office/drawing/2014/main" id="{82FD52A7-EDB6-AAFA-385D-B7BDF24A7B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flipH="1">
            <a:off x="1701794" y="4669668"/>
            <a:ext cx="850307" cy="940684"/>
          </a:xfrm>
          <a:prstGeom prst="rect">
            <a:avLst/>
          </a:prstGeom>
        </p:spPr>
      </p:pic>
      <p:pic>
        <p:nvPicPr>
          <p:cNvPr id="14" name="Picture 13" descr="A white box with a green label&#10;&#10;Description automatically generated">
            <a:extLst>
              <a:ext uri="{FF2B5EF4-FFF2-40B4-BE49-F238E27FC236}">
                <a16:creationId xmlns:a16="http://schemas.microsoft.com/office/drawing/2014/main" id="{A508112A-2281-A4A2-A21A-6AA74881C7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466900" y="5610352"/>
            <a:ext cx="940683" cy="940683"/>
          </a:xfrm>
          <a:prstGeom prst="rect">
            <a:avLst/>
          </a:prstGeom>
        </p:spPr>
      </p:pic>
      <p:pic>
        <p:nvPicPr>
          <p:cNvPr id="17" name="Picture 16" descr="A toothpaste being poured onto a toothbrush&#10;&#10;Description automatically generated">
            <a:extLst>
              <a:ext uri="{FF2B5EF4-FFF2-40B4-BE49-F238E27FC236}">
                <a16:creationId xmlns:a16="http://schemas.microsoft.com/office/drawing/2014/main" id="{4C6C4FE3-8DBA-D2F6-33E0-2FD97213A7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608534" y="5660654"/>
            <a:ext cx="1266117" cy="84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860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3D0E8-9B97-82D5-E97D-13AAC4CE5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Group 4: name your printing business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C1C7C-338D-B1AA-DBC4-B5F979E6EA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1796" y="1506964"/>
            <a:ext cx="5194767" cy="3633047"/>
          </a:xfrm>
        </p:spPr>
        <p:txBody>
          <a:bodyPr/>
          <a:lstStyle/>
          <a:p>
            <a:r>
              <a:rPr lang="en-US" dirty="0"/>
              <a:t>Your group will create at least 2 posters about a topic you have been studying to prepare for Enterprise Village: checks, debit cards, bank accounts, savings accounts, job applications, etc.</a:t>
            </a:r>
          </a:p>
          <a:p>
            <a:r>
              <a:rPr lang="en-US" dirty="0"/>
              <a:t>All posters should include the title </a:t>
            </a:r>
            <a:r>
              <a:rPr lang="en-US" b="1" i="1" dirty="0"/>
              <a:t>Enterprise Village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77503E-A2C9-2689-3E0F-09A9CB0BC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6038" y="1506964"/>
            <a:ext cx="5194769" cy="3633047"/>
          </a:xfrm>
        </p:spPr>
        <p:txBody>
          <a:bodyPr/>
          <a:lstStyle/>
          <a:p>
            <a:r>
              <a:rPr lang="en-US" dirty="0"/>
              <a:t>You will be given 5 sheets of paper and some markers, but you can also use your own materials OR trade with other groups</a:t>
            </a:r>
          </a:p>
          <a:p>
            <a:r>
              <a:rPr lang="en-US" dirty="0"/>
              <a:t>ALL writing should be done by someone who is left-handed or can use their left hand.</a:t>
            </a:r>
          </a:p>
          <a:p>
            <a:r>
              <a:rPr lang="en-US" dirty="0"/>
              <a:t>You decide where and how to display the posters.</a:t>
            </a:r>
          </a:p>
        </p:txBody>
      </p:sp>
      <p:pic>
        <p:nvPicPr>
          <p:cNvPr id="6" name="Picture 5" descr="A large building with a clock and flags&#10;&#10;Description automatically generated">
            <a:extLst>
              <a:ext uri="{FF2B5EF4-FFF2-40B4-BE49-F238E27FC236}">
                <a16:creationId xmlns:a16="http://schemas.microsoft.com/office/drawing/2014/main" id="{2AF13C7F-6F82-5FAC-D02D-4EC046CF9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592" y="4403049"/>
            <a:ext cx="3004465" cy="189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95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A31F1-C765-D98A-A5F3-22BFAF4A6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Discussion questions post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B003D-8999-9DE4-BD3B-B8A65AC5F04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Which printing business had the most freedom when producing a good?</a:t>
            </a:r>
          </a:p>
          <a:p>
            <a:r>
              <a:rPr lang="en-US" dirty="0"/>
              <a:t>Which printing business had the most constraints?</a:t>
            </a:r>
          </a:p>
          <a:p>
            <a:r>
              <a:rPr lang="en-US" dirty="0"/>
              <a:t>How did the activity compare and contrast amongst the printing groups?</a:t>
            </a:r>
          </a:p>
          <a:p>
            <a:r>
              <a:rPr lang="en-US" dirty="0"/>
              <a:t>Predict which printing group will reach the most customers.  Why do you think this?</a:t>
            </a:r>
          </a:p>
          <a:p>
            <a:r>
              <a:rPr lang="en-US" dirty="0"/>
              <a:t>Which printing business had the most economic freedom?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19DD2A-729C-066F-7370-455ABA18BA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6038" y="1917452"/>
            <a:ext cx="5194769" cy="3633047"/>
          </a:xfrm>
        </p:spPr>
        <p:txBody>
          <a:bodyPr/>
          <a:lstStyle/>
          <a:p>
            <a:r>
              <a:rPr lang="en-US" dirty="0"/>
              <a:t>How does the supply of goods affect production?</a:t>
            </a:r>
          </a:p>
          <a:p>
            <a:r>
              <a:rPr lang="en-US" dirty="0"/>
              <a:t>Which printing company had the most detailed advertising? Justify your thinking.</a:t>
            </a:r>
          </a:p>
          <a:p>
            <a:r>
              <a:rPr lang="en-US" dirty="0"/>
              <a:t>Which printing company had the least most detailed advertising?  Why do you think this is?</a:t>
            </a:r>
          </a:p>
          <a:p>
            <a:r>
              <a:rPr lang="en-US" dirty="0"/>
              <a:t>How does the economy depend on the production and distribution of goods?</a:t>
            </a:r>
          </a:p>
        </p:txBody>
      </p:sp>
    </p:spTree>
    <p:extLst>
      <p:ext uri="{BB962C8B-B14F-4D97-AF65-F5344CB8AC3E}">
        <p14:creationId xmlns:p14="http://schemas.microsoft.com/office/powerpoint/2010/main" val="4058136573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nalogousFromLightSeed_2SEEDS">
      <a:dk1>
        <a:srgbClr val="000000"/>
      </a:dk1>
      <a:lt1>
        <a:srgbClr val="FFFFFF"/>
      </a:lt1>
      <a:dk2>
        <a:srgbClr val="413224"/>
      </a:dk2>
      <a:lt2>
        <a:srgbClr val="E2E5E8"/>
      </a:lt2>
      <a:accent1>
        <a:srgbClr val="BB9C7E"/>
      </a:accent1>
      <a:accent2>
        <a:srgbClr val="C69693"/>
      </a:accent2>
      <a:accent3>
        <a:srgbClr val="A6A27C"/>
      </a:accent3>
      <a:accent4>
        <a:srgbClr val="75ACAE"/>
      </a:accent4>
      <a:accent5>
        <a:srgbClr val="86A5BF"/>
      </a:accent5>
      <a:accent6>
        <a:srgbClr val="7E85BB"/>
      </a:accent6>
      <a:hlink>
        <a:srgbClr val="5F84A9"/>
      </a:hlink>
      <a:folHlink>
        <a:srgbClr val="7F7F7F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638</Words>
  <Application>Microsoft Office PowerPoint</Application>
  <PresentationFormat>Widescreen</PresentationFormat>
  <Paragraphs>52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Gill Sans MT</vt:lpstr>
      <vt:lpstr>Wingdings 2</vt:lpstr>
      <vt:lpstr>DividendVTI</vt:lpstr>
      <vt:lpstr>Production Activity</vt:lpstr>
      <vt:lpstr>Student activity</vt:lpstr>
      <vt:lpstr>Group 1: name your printing business</vt:lpstr>
      <vt:lpstr>GROUP 2: NAME  YOUR PRINTING BUSINESS</vt:lpstr>
      <vt:lpstr>GROUP 3: YOUR PRINTING BUSINESS IS NAMED:  STATE PRINTING BUSINESS</vt:lpstr>
      <vt:lpstr>Group 4: name your printing business</vt:lpstr>
      <vt:lpstr>Discussion questions post activity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Production Activity</dc:title>
  <dc:creator>Campogni Francine</dc:creator>
  <cp:lastModifiedBy>Campogni Francine</cp:lastModifiedBy>
  <cp:revision>1</cp:revision>
  <dcterms:created xsi:type="dcterms:W3CDTF">2023-09-01T11:59:46Z</dcterms:created>
  <dcterms:modified xsi:type="dcterms:W3CDTF">2023-09-01T13:20:04Z</dcterms:modified>
</cp:coreProperties>
</file>