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84" r:id="rId7"/>
    <p:sldId id="258" r:id="rId8"/>
    <p:sldId id="259" r:id="rId9"/>
    <p:sldId id="262" r:id="rId10"/>
    <p:sldId id="280" r:id="rId11"/>
    <p:sldId id="281" r:id="rId12"/>
    <p:sldId id="282" r:id="rId13"/>
    <p:sldId id="283" r:id="rId14"/>
    <p:sldId id="267" r:id="rId15"/>
    <p:sldId id="275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4C013-3269-4EC8-9F50-67C6DA7D1CAF}" v="12" dt="2021-09-01T19:45:58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0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EF64B-213E-400D-926C-82C9FADFBA8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9726D-C897-4DD9-B293-B7EC26B45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8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DE42E6-6E95-4C6B-B474-666F68AFD8DB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CFF3E0-7310-4B8B-8322-1FD736D65B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ampbellsu@pcsb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Welcome to Mrs. Campbell’s</a:t>
            </a:r>
            <a:br>
              <a:rPr lang="en-US" dirty="0"/>
            </a:br>
            <a:r>
              <a:rPr lang="en-US" dirty="0"/>
              <a:t>Open House!</a:t>
            </a:r>
          </a:p>
        </p:txBody>
      </p:sp>
      <p:pic>
        <p:nvPicPr>
          <p:cNvPr id="4" name="Picture 3" descr="A picture containing text, indoor, shop&#10;&#10;Description automatically generated">
            <a:extLst>
              <a:ext uri="{FF2B5EF4-FFF2-40B4-BE49-F238E27FC236}">
                <a16:creationId xmlns:a16="http://schemas.microsoft.com/office/drawing/2014/main" id="{50675385-847D-4A84-85D2-F6A136A8C9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10250" y="5524500"/>
            <a:ext cx="1524000" cy="1143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262A86-6B69-4F67-812A-7F6EC61A16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19250" y="666750"/>
            <a:ext cx="2286000" cy="1714500"/>
          </a:xfrm>
          <a:prstGeom prst="rect">
            <a:avLst/>
          </a:prstGeom>
        </p:spPr>
      </p:pic>
      <p:pic>
        <p:nvPicPr>
          <p:cNvPr id="12" name="Picture 11" descr="A group of people in costumes&#10;&#10;Description automatically generated with low confidence">
            <a:extLst>
              <a:ext uri="{FF2B5EF4-FFF2-40B4-BE49-F238E27FC236}">
                <a16:creationId xmlns:a16="http://schemas.microsoft.com/office/drawing/2014/main" id="{B88E5AD5-2AC2-4824-A866-44E043E4D4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86200" y="152400"/>
            <a:ext cx="2762250" cy="2286000"/>
          </a:xfrm>
          <a:prstGeom prst="rect">
            <a:avLst/>
          </a:prstGeom>
        </p:spPr>
      </p:pic>
      <p:pic>
        <p:nvPicPr>
          <p:cNvPr id="14" name="Picture 13" descr="A picture containing text, indoor&#10;&#10;Description automatically generated">
            <a:extLst>
              <a:ext uri="{FF2B5EF4-FFF2-40B4-BE49-F238E27FC236}">
                <a16:creationId xmlns:a16="http://schemas.microsoft.com/office/drawing/2014/main" id="{0BEC4C90-921A-48CF-B878-DD71D394F8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81800" y="609600"/>
            <a:ext cx="2057400" cy="2286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DFCF1CA-3DCB-46C7-9977-EF9E6F510F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02210" y="5247162"/>
            <a:ext cx="2495550" cy="13822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57226-D068-46BF-B619-1C2B8885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3FABB-BC8B-4AED-B612-B67916D595C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well be studying:</a:t>
            </a:r>
          </a:p>
          <a:p>
            <a:r>
              <a:rPr lang="en-US" dirty="0"/>
              <a:t>Three digit numbers-adding and </a:t>
            </a:r>
            <a:r>
              <a:rPr lang="en-US" dirty="0" err="1"/>
              <a:t>subtractin</a:t>
            </a:r>
            <a:endParaRPr lang="en-US" dirty="0"/>
          </a:p>
          <a:p>
            <a:r>
              <a:rPr lang="en-US" dirty="0"/>
              <a:t>Developing understanding of multiplication and division.</a:t>
            </a:r>
          </a:p>
          <a:p>
            <a:r>
              <a:rPr lang="en-US" dirty="0"/>
              <a:t>Strategies for multiplication and division within 100.</a:t>
            </a:r>
          </a:p>
          <a:p>
            <a:r>
              <a:rPr lang="en-US" dirty="0"/>
              <a:t>Developing understanding of fractions</a:t>
            </a:r>
          </a:p>
          <a:p>
            <a:r>
              <a:rPr lang="en-US" dirty="0"/>
              <a:t>Shapes-developing understanding of arrays and area</a:t>
            </a:r>
          </a:p>
          <a:p>
            <a:r>
              <a:rPr lang="en-US" dirty="0"/>
              <a:t>Measurement</a:t>
            </a:r>
          </a:p>
        </p:txBody>
      </p:sp>
    </p:spTree>
    <p:extLst>
      <p:ext uri="{BB962C8B-B14F-4D97-AF65-F5344CB8AC3E}">
        <p14:creationId xmlns:p14="http://schemas.microsoft.com/office/powerpoint/2010/main" val="3855389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467600" cy="1143000"/>
          </a:xfrm>
        </p:spPr>
        <p:txBody>
          <a:bodyPr/>
          <a:lstStyle/>
          <a:p>
            <a:r>
              <a:rPr lang="en-US" dirty="0"/>
              <a:t>ELA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28800"/>
            <a:ext cx="7467600" cy="5410200"/>
          </a:xfrm>
        </p:spPr>
        <p:txBody>
          <a:bodyPr>
            <a:normAutofit fontScale="92500"/>
          </a:bodyPr>
          <a:lstStyle/>
          <a:p>
            <a:r>
              <a:rPr lang="en-US" dirty="0"/>
              <a:t>We will be reading literature and informative texts.</a:t>
            </a:r>
          </a:p>
          <a:p>
            <a:r>
              <a:rPr lang="en-US" dirty="0"/>
              <a:t>Students are expected to find key details and ideas within the texts.</a:t>
            </a:r>
          </a:p>
          <a:p>
            <a:r>
              <a:rPr lang="en-US" dirty="0"/>
              <a:t>We also study the craft and structure of texts (vocabulary, figurative language, text structures)</a:t>
            </a:r>
          </a:p>
          <a:p>
            <a:r>
              <a:rPr lang="en-US" dirty="0"/>
              <a:t>Finding the central message, or theme of a story is also an important standard that is covered.</a:t>
            </a:r>
          </a:p>
          <a:p>
            <a:pPr marL="0" indent="0">
              <a:buNone/>
            </a:pPr>
            <a:r>
              <a:rPr lang="en-US" dirty="0"/>
              <a:t>Writing consists of:</a:t>
            </a:r>
          </a:p>
          <a:p>
            <a:r>
              <a:rPr lang="en-US" dirty="0"/>
              <a:t> opinion writing –must be able to support their point of view</a:t>
            </a:r>
          </a:p>
          <a:p>
            <a:r>
              <a:rPr lang="en-US" dirty="0"/>
              <a:t>Informative writing-examine and write about a topic</a:t>
            </a:r>
          </a:p>
          <a:p>
            <a:r>
              <a:rPr lang="en-US" dirty="0"/>
              <a:t>Narratives writing-writing real or imagined stories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467600" cy="1143000"/>
          </a:xfrm>
        </p:spPr>
        <p:txBody>
          <a:bodyPr/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Sun and Stars</a:t>
            </a:r>
          </a:p>
          <a:p>
            <a:pPr lvl="1"/>
            <a:r>
              <a:rPr lang="en-US" dirty="0"/>
              <a:t>Gravity</a:t>
            </a:r>
          </a:p>
          <a:p>
            <a:pPr lvl="1"/>
            <a:r>
              <a:rPr lang="en-US" dirty="0"/>
              <a:t>Rocks and Minerals</a:t>
            </a:r>
          </a:p>
          <a:p>
            <a:pPr lvl="1"/>
            <a:r>
              <a:rPr lang="en-US" dirty="0"/>
              <a:t>Light and heat</a:t>
            </a:r>
          </a:p>
          <a:p>
            <a:pPr lvl="1"/>
            <a:r>
              <a:rPr lang="en-US" dirty="0"/>
              <a:t>Friction</a:t>
            </a:r>
          </a:p>
          <a:p>
            <a:pPr lvl="1"/>
            <a:r>
              <a:rPr lang="en-US" dirty="0"/>
              <a:t>Magnets</a:t>
            </a:r>
          </a:p>
          <a:p>
            <a:pPr lvl="1"/>
            <a:r>
              <a:rPr lang="en-US" dirty="0"/>
              <a:t>States if Matter</a:t>
            </a:r>
          </a:p>
          <a:p>
            <a:pPr lvl="1"/>
            <a:r>
              <a:rPr lang="en-US" dirty="0"/>
              <a:t>Plant Parts</a:t>
            </a:r>
          </a:p>
          <a:p>
            <a:pPr lvl="1"/>
            <a:r>
              <a:rPr lang="en-US" dirty="0"/>
              <a:t>Plants and Animals Classification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9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D06DA1-0568-404E-86BB-FE10C91C7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can contact me on Dojo, or if you prefer email, my address is </a:t>
            </a:r>
            <a:r>
              <a:rPr lang="en-US" dirty="0">
                <a:hlinkClick r:id="rId2"/>
              </a:rPr>
              <a:t>campbellsu@pcsb.org</a:t>
            </a:r>
            <a:br>
              <a:rPr lang="en-US" dirty="0"/>
            </a:br>
            <a:r>
              <a:rPr lang="en-US" dirty="0"/>
              <a:t>You can also write a note in your child’s agenda, and we will </a:t>
            </a:r>
            <a:r>
              <a:rPr lang="en-US"/>
              <a:t>write back.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Classroom expectations</a:t>
            </a:r>
          </a:p>
          <a:p>
            <a:r>
              <a:rPr lang="en-US" dirty="0"/>
              <a:t>Homework policy</a:t>
            </a:r>
          </a:p>
          <a:p>
            <a:r>
              <a:rPr lang="en-US" dirty="0"/>
              <a:t>Grading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Math</a:t>
            </a:r>
          </a:p>
          <a:p>
            <a:r>
              <a:rPr lang="en-US" dirty="0"/>
              <a:t>ELA</a:t>
            </a:r>
          </a:p>
          <a:p>
            <a:r>
              <a:rPr lang="en-US" dirty="0"/>
              <a:t>Science</a:t>
            </a:r>
          </a:p>
          <a:p>
            <a:r>
              <a:rPr lang="en-US" dirty="0"/>
              <a:t>Assessments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98AF-6F04-4630-A629-0B559B6DC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EAD4-C568-40C8-B971-2D101B8C681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School hours 8:30 -3:30</a:t>
            </a:r>
          </a:p>
          <a:p>
            <a:r>
              <a:rPr lang="en-US" dirty="0"/>
              <a:t>Scholars are tardy at 8:35</a:t>
            </a:r>
          </a:p>
          <a:p>
            <a:r>
              <a:rPr lang="en-US" dirty="0"/>
              <a:t>If scholars are absent please send an email or a message through Dojo.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51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 have very high expectations of my students and both academically and behaviorally.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Students are expected to be here on time ready to learn.  We start reading block right at 8:40. So it’s important for your child to be here at 8:30.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Classroom Rules:</a:t>
            </a:r>
          </a:p>
          <a:p>
            <a:r>
              <a:rPr lang="en-US" dirty="0"/>
              <a:t>Be respectful.</a:t>
            </a:r>
          </a:p>
          <a:p>
            <a:r>
              <a:rPr lang="en-US" dirty="0"/>
              <a:t>Be focused and on task.</a:t>
            </a:r>
          </a:p>
          <a:p>
            <a:r>
              <a:rPr lang="en-US" dirty="0"/>
              <a:t>Listen while others are talking.</a:t>
            </a:r>
          </a:p>
          <a:p>
            <a:r>
              <a:rPr lang="en-US" dirty="0"/>
              <a:t>Always do your best.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 Expectations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We use a behavior chart in our class. It looks like this:</a:t>
            </a:r>
          </a:p>
          <a:p>
            <a:pPr marL="365760" lvl="1" indent="0">
              <a:buNone/>
            </a:pPr>
            <a:r>
              <a:rPr lang="en-US" dirty="0"/>
              <a:t>				</a:t>
            </a:r>
            <a:r>
              <a:rPr lang="en-US" sz="1600" dirty="0"/>
              <a:t>Your child earns points for </a:t>
            </a:r>
          </a:p>
          <a:p>
            <a:pPr marL="365760" lvl="1" indent="0">
              <a:buNone/>
            </a:pPr>
            <a:r>
              <a:rPr lang="en-US" sz="1600" dirty="0"/>
              <a:t>				on V, E, and “Off the chart”:</a:t>
            </a:r>
          </a:p>
          <a:p>
            <a:pPr marL="365760" lvl="1" indent="0">
              <a:buNone/>
            </a:pPr>
            <a:r>
              <a:rPr lang="en-US" sz="1600" dirty="0"/>
              <a:t>				3 points for Off the Chart</a:t>
            </a:r>
          </a:p>
          <a:p>
            <a:pPr marL="365760" lvl="1" indent="0">
              <a:buNone/>
            </a:pPr>
            <a:r>
              <a:rPr lang="en-US" sz="1600" dirty="0"/>
              <a:t>				2 points for E</a:t>
            </a:r>
          </a:p>
          <a:p>
            <a:pPr marL="365760" lvl="1" indent="0">
              <a:buNone/>
            </a:pPr>
            <a:r>
              <a:rPr lang="en-US" sz="1600" dirty="0"/>
              <a:t>				1 point for V</a:t>
            </a:r>
          </a:p>
          <a:p>
            <a:pPr marL="365760" lvl="1" indent="0">
              <a:buNone/>
            </a:pPr>
            <a:r>
              <a:rPr lang="en-US" sz="1600" dirty="0"/>
              <a:t>				They can then use their </a:t>
            </a:r>
          </a:p>
          <a:p>
            <a:pPr marL="365760" lvl="1" indent="0">
              <a:buNone/>
            </a:pPr>
            <a:r>
              <a:rPr lang="en-US" sz="1600" dirty="0"/>
              <a:t>				points on Mondays to </a:t>
            </a:r>
          </a:p>
          <a:p>
            <a:pPr marL="365760" lvl="1" indent="0">
              <a:buNone/>
            </a:pPr>
            <a:r>
              <a:rPr lang="en-US" sz="1600" dirty="0"/>
              <a:t>				spend in our class Treasure</a:t>
            </a:r>
          </a:p>
          <a:p>
            <a:pPr marL="365760" lvl="1" indent="0">
              <a:buNone/>
            </a:pPr>
            <a:r>
              <a:rPr lang="en-US" sz="1600" dirty="0"/>
              <a:t>				box.</a:t>
            </a:r>
          </a:p>
          <a:p>
            <a:pPr marL="365760" lvl="1" indent="0">
              <a:buNone/>
            </a:pPr>
            <a:r>
              <a:rPr lang="en-US" sz="1600" dirty="0"/>
              <a:t>				</a:t>
            </a:r>
          </a:p>
          <a:p>
            <a:pPr marL="365760" lvl="1" indent="0">
              <a:buNone/>
            </a:pPr>
            <a:r>
              <a:rPr lang="en-US" sz="1600" dirty="0"/>
              <a:t>				Please make sure to look at your </a:t>
            </a:r>
          </a:p>
          <a:p>
            <a:pPr marL="365760" lvl="1" indent="0">
              <a:buNone/>
            </a:pPr>
            <a:r>
              <a:rPr lang="en-US" sz="1600" dirty="0"/>
              <a:t>				child’s agenda. The behavior grade will</a:t>
            </a:r>
          </a:p>
          <a:p>
            <a:pPr marL="365760" lvl="1" indent="0">
              <a:buNone/>
            </a:pPr>
            <a:r>
              <a:rPr lang="en-US" sz="1600" dirty="0"/>
              <a:t>				be recorded for you to see.  Please 				sign the agenda so we know you saw it.</a:t>
            </a:r>
          </a:p>
          <a:p>
            <a:pPr marL="365760" lvl="1" indent="0">
              <a:buNone/>
            </a:pPr>
            <a:r>
              <a:rPr lang="en-US" sz="1600" dirty="0"/>
              <a:t>				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551D93E-CBFB-40B9-88E9-07E882C70E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4331" y="3008376"/>
            <a:ext cx="3614738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Homework is given on Fridays and due the next Friday.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Homework will consist of reading practice and math practice.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Occasionally there will be a project to complete at home.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Homework is part of their reading and math grades.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33C24-1D21-451B-B35D-BE422024B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C6D25-C949-4473-AA08-BDB2CD684E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Grades are based on the accumulation of points.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Points are based on:</a:t>
            </a:r>
          </a:p>
          <a:p>
            <a:pPr marL="742950" lvl="1" indent="-285750" fontAlgn="base"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Class participation </a:t>
            </a:r>
            <a:br>
              <a:rPr lang="en-US" sz="2200" i="1" kern="0" dirty="0">
                <a:solidFill>
                  <a:srgbClr val="000000"/>
                </a:solidFill>
                <a:latin typeface="Arial"/>
              </a:rPr>
            </a:b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(effort)</a:t>
            </a:r>
          </a:p>
          <a:p>
            <a:pPr marL="742950" lvl="1" indent="-285750" fontAlgn="base"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Completion of assignments</a:t>
            </a:r>
          </a:p>
          <a:p>
            <a:pPr marL="742950" lvl="1" indent="-285750" fontAlgn="base">
              <a:spcAft>
                <a:spcPct val="0"/>
              </a:spcAft>
              <a:buClrTx/>
              <a:buSzTx/>
              <a:buNone/>
            </a:pP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	(daily work)</a:t>
            </a:r>
          </a:p>
          <a:p>
            <a:pPr marL="742950" lvl="1" indent="-285750" fontAlgn="base"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Major projects, assessments, and </a:t>
            </a:r>
          </a:p>
          <a:p>
            <a:pPr marL="742950" lvl="1" indent="-285750" fontAlgn="base">
              <a:spcAft>
                <a:spcPct val="0"/>
              </a:spcAft>
              <a:buClrTx/>
              <a:buSzTx/>
              <a:buNone/>
            </a:pPr>
            <a:r>
              <a:rPr lang="en-US" sz="2200" i="1" kern="0" dirty="0">
                <a:solidFill>
                  <a:srgbClr val="000000"/>
                </a:solidFill>
                <a:latin typeface="Arial"/>
              </a:rPr>
              <a:t>	self-reflection(journals) 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kern="0" dirty="0">
                <a:solidFill>
                  <a:srgbClr val="000000"/>
                </a:solidFill>
                <a:latin typeface="Arial"/>
              </a:rPr>
              <a:t>Grades are posted online and updated after every unit.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0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9E56-71AF-49E9-A49B-9903DCFFD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64DC6-244F-44A8-82C5-AA5B29D3FC8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90-100% 	= A</a:t>
            </a:r>
          </a:p>
          <a:p>
            <a:r>
              <a:rPr lang="en-US" dirty="0"/>
              <a:t>80-89% 	= B</a:t>
            </a:r>
          </a:p>
          <a:p>
            <a:r>
              <a:rPr lang="en-US" dirty="0"/>
              <a:t>70-79% 	= C</a:t>
            </a:r>
          </a:p>
          <a:p>
            <a:r>
              <a:rPr lang="en-US" dirty="0"/>
              <a:t>60-69% 	= D</a:t>
            </a:r>
          </a:p>
          <a:p>
            <a:r>
              <a:rPr lang="en-US" dirty="0"/>
              <a:t>Below 60% 	= 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Grades are calculated on cumulative percentage and are rounded up whenever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8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7F9A3-7FF7-44D3-8A05-77A80187F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E4EF1-CC88-450B-84FC-D4D1FC5B2C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I-Ready</a:t>
            </a:r>
          </a:p>
          <a:p>
            <a:r>
              <a:rPr lang="en-US" dirty="0"/>
              <a:t>MAP</a:t>
            </a:r>
          </a:p>
          <a:p>
            <a:r>
              <a:rPr lang="en-US" dirty="0"/>
              <a:t>FSA: ELA and Math</a:t>
            </a:r>
          </a:p>
          <a:p>
            <a:r>
              <a:rPr lang="en-US" dirty="0"/>
              <a:t>Third Grade Portfolio Checks-must pass 4 if FSA is not passed (Good cause)</a:t>
            </a:r>
          </a:p>
        </p:txBody>
      </p:sp>
    </p:spTree>
    <p:extLst>
      <p:ext uri="{BB962C8B-B14F-4D97-AF65-F5344CB8AC3E}">
        <p14:creationId xmlns:p14="http://schemas.microsoft.com/office/powerpoint/2010/main" val="4132764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ustom 1">
      <a:majorFont>
        <a:latin typeface="Lucida Handwriting"/>
        <a:ea typeface=""/>
        <a:cs typeface=""/>
      </a:majorFont>
      <a:minorFont>
        <a:latin typeface="Comic Sans MS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51433285D6EF4A99940AF991BAD93C" ma:contentTypeVersion="2" ma:contentTypeDescription="Create a new document." ma:contentTypeScope="" ma:versionID="4d83ec52ea47117b19ffc05bfbd89abc">
  <xsd:schema xmlns:xsd="http://www.w3.org/2001/XMLSchema" xmlns:xs="http://www.w3.org/2001/XMLSchema" xmlns:p="http://schemas.microsoft.com/office/2006/metadata/properties" xmlns:ns2="52e06f20-b03f-4db1-9974-0485aa31d518" targetNamespace="http://schemas.microsoft.com/office/2006/metadata/properties" ma:root="true" ma:fieldsID="3b0539590d90a6f07417eb4192ffcb95" ns2:_="">
    <xsd:import namespace="52e06f20-b03f-4db1-9974-0485aa31d5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e06f20-b03f-4db1-9974-0485aa31d5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4AAF1B-9BBD-498E-9166-289D4C4AA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e06f20-b03f-4db1-9974-0485aa31d5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77918D-D7DB-4ACA-B6B0-6B8390CEB087}">
  <ds:schemaRefs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52e06f20-b03f-4db1-9974-0485aa31d51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0A9D419-2E68-41A2-AC30-122F3D9F17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1888</TotalTime>
  <Words>619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Comic Sans MS</vt:lpstr>
      <vt:lpstr>Lucida Handwriting</vt:lpstr>
      <vt:lpstr>Wingdings</vt:lpstr>
      <vt:lpstr>Wingdings 2</vt:lpstr>
      <vt:lpstr>Oriel</vt:lpstr>
      <vt:lpstr>Welcome to Mrs. Campbell’s Open House!</vt:lpstr>
      <vt:lpstr>Agenda</vt:lpstr>
      <vt:lpstr>Reminders</vt:lpstr>
      <vt:lpstr>Classroom Expectations</vt:lpstr>
      <vt:lpstr>Classroom Expectations (continued)</vt:lpstr>
      <vt:lpstr>Homework policy</vt:lpstr>
      <vt:lpstr>Grading</vt:lpstr>
      <vt:lpstr>Grading Scale</vt:lpstr>
      <vt:lpstr>Assessments</vt:lpstr>
      <vt:lpstr>Math</vt:lpstr>
      <vt:lpstr>ELA</vt:lpstr>
      <vt:lpstr>Science</vt:lpstr>
      <vt:lpstr>You can contact me on Dojo, or if you prefer email, my address is campbellsu@pcsb.org You can also write a note in your child’s agenda, and we will write back.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Ms. Bouknecht’s Class</dc:title>
  <dc:creator>Sara</dc:creator>
  <cp:lastModifiedBy>Campbell Susan</cp:lastModifiedBy>
  <cp:revision>55</cp:revision>
  <dcterms:created xsi:type="dcterms:W3CDTF">2013-08-14T20:11:44Z</dcterms:created>
  <dcterms:modified xsi:type="dcterms:W3CDTF">2021-09-01T19:47:15Z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0x010100F951433285D6EF4A99940AF991BAD93C</vt:lpwstr>
  </property>
</Properties>
</file>