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4"/>
  </p:sldMasterIdLst>
  <p:notesMasterIdLst>
    <p:notesMasterId r:id="rId32"/>
  </p:notesMasterIdLst>
  <p:sldIdLst>
    <p:sldId id="256" r:id="rId5"/>
    <p:sldId id="257" r:id="rId6"/>
    <p:sldId id="259" r:id="rId7"/>
    <p:sldId id="258" r:id="rId8"/>
    <p:sldId id="260" r:id="rId9"/>
    <p:sldId id="286" r:id="rId10"/>
    <p:sldId id="261" r:id="rId11"/>
    <p:sldId id="288" r:id="rId12"/>
    <p:sldId id="263" r:id="rId13"/>
    <p:sldId id="262" r:id="rId14"/>
    <p:sldId id="276" r:id="rId15"/>
    <p:sldId id="267" r:id="rId16"/>
    <p:sldId id="274" r:id="rId17"/>
    <p:sldId id="264" r:id="rId18"/>
    <p:sldId id="270" r:id="rId19"/>
    <p:sldId id="278" r:id="rId20"/>
    <p:sldId id="282" r:id="rId21"/>
    <p:sldId id="268" r:id="rId22"/>
    <p:sldId id="283" r:id="rId23"/>
    <p:sldId id="280" r:id="rId24"/>
    <p:sldId id="284" r:id="rId25"/>
    <p:sldId id="279" r:id="rId26"/>
    <p:sldId id="281" r:id="rId27"/>
    <p:sldId id="277" r:id="rId28"/>
    <p:sldId id="285" r:id="rId29"/>
    <p:sldId id="287" r:id="rId30"/>
    <p:sldId id="27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58" autoAdjust="0"/>
    <p:restoredTop sz="94660"/>
  </p:normalViewPr>
  <p:slideViewPr>
    <p:cSldViewPr snapToGrid="0" snapToObjects="1">
      <p:cViewPr varScale="1">
        <p:scale>
          <a:sx n="110" d="100"/>
          <a:sy n="110" d="100"/>
        </p:scale>
        <p:origin x="1452"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4140894336987"/>
          <c:y val="8.9895592511708977E-2"/>
          <c:w val="0.65471628905315737"/>
          <c:h val="0.65862514011638029"/>
        </c:manualLayout>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bg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AF0B9-B791-4378-B573-DDC7199AF0D9}" type="datetimeFigureOut">
              <a:rPr lang="en-US" smtClean="0"/>
              <a:t>8/23/2021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BE511-0B8B-4937-A477-10F91184C1C1}" type="slidenum">
              <a:rPr lang="en-US" smtClean="0"/>
              <a:t>‹#›</a:t>
            </a:fld>
            <a:endParaRPr lang="en-US"/>
          </a:p>
        </p:txBody>
      </p:sp>
    </p:spTree>
    <p:extLst>
      <p:ext uri="{BB962C8B-B14F-4D97-AF65-F5344CB8AC3E}">
        <p14:creationId xmlns:p14="http://schemas.microsoft.com/office/powerpoint/2010/main" val="1842544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t>
            </a:r>
          </a:p>
        </p:txBody>
      </p:sp>
      <p:sp>
        <p:nvSpPr>
          <p:cNvPr id="4" name="Slide Number Placeholder 3"/>
          <p:cNvSpPr>
            <a:spLocks noGrp="1"/>
          </p:cNvSpPr>
          <p:nvPr>
            <p:ph type="sldNum" sz="quarter" idx="10"/>
          </p:nvPr>
        </p:nvSpPr>
        <p:spPr/>
        <p:txBody>
          <a:bodyPr/>
          <a:lstStyle/>
          <a:p>
            <a:fld id="{313BE511-0B8B-4937-A477-10F91184C1C1}" type="slidenum">
              <a:rPr lang="en-US" smtClean="0"/>
              <a:t>1</a:t>
            </a:fld>
            <a:endParaRPr lang="en-US"/>
          </a:p>
        </p:txBody>
      </p:sp>
    </p:spTree>
    <p:extLst>
      <p:ext uri="{BB962C8B-B14F-4D97-AF65-F5344CB8AC3E}">
        <p14:creationId xmlns:p14="http://schemas.microsoft.com/office/powerpoint/2010/main" val="53135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timeline and how does your school gather input. (Surveys, suggestion box, links to school personnel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Title I Schoolwide Plan should only include Comprehensive Needs Assessment, Areas of Focus, Program Implementation, Professional Development (No names or salaries) </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10</a:t>
            </a:fld>
            <a:endParaRPr lang="en-US"/>
          </a:p>
        </p:txBody>
      </p:sp>
    </p:spTree>
    <p:extLst>
      <p:ext uri="{BB962C8B-B14F-4D97-AF65-F5344CB8AC3E}">
        <p14:creationId xmlns:p14="http://schemas.microsoft.com/office/powerpoint/2010/main" val="3068064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Section 1112 of ESEA requires meaningful involvement of parents in the decisions made at the school. Specifically, parents are required to be involved in the development, implementation, review and revisions of the Parent and Family Engagement Plan, School-wide Plan (School Improvement Plan) and the Parent-School Compact. Parents are also required to be involved in the development of district wide policies. </a:t>
            </a:r>
          </a:p>
          <a:p>
            <a:endParaRPr lang="en-US" altLang="en-US" dirty="0">
              <a:latin typeface="Arial" panose="020B0604020202020204" pitchFamily="34" charset="0"/>
            </a:endParaRPr>
          </a:p>
          <a:p>
            <a:r>
              <a:rPr lang="en-US" altLang="en-US" b="1" u="sng" dirty="0">
                <a:latin typeface="Arial" panose="020B0604020202020204" pitchFamily="34" charset="0"/>
              </a:rPr>
              <a:t>Title I District Parent and Family Engagement Plan</a:t>
            </a:r>
            <a:r>
              <a:rPr lang="en-US" altLang="en-US" dirty="0">
                <a:latin typeface="Arial" panose="020B0604020202020204" pitchFamily="34" charset="0"/>
              </a:rPr>
              <a:t>– how the district involves parents and families and build schools’ and parents’ capacity for strong parent and family engagement and to help their children succeed.   Must be reviewed and revised annually with parents.</a:t>
            </a:r>
          </a:p>
          <a:p>
            <a:pPr marL="742950" lvl="1" indent="-285750"/>
            <a:r>
              <a:rPr lang="en-US" altLang="en-US" dirty="0">
                <a:latin typeface="Arial" panose="020B0604020202020204" pitchFamily="34" charset="0"/>
              </a:rPr>
              <a:t>Explain that Title I parents can be involved in reviewing and updating the policy each year (provide the dates/times for the virtual meeting if available)</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11</a:t>
            </a:fld>
            <a:endParaRPr lang="en-US"/>
          </a:p>
        </p:txBody>
      </p:sp>
    </p:spTree>
    <p:extLst>
      <p:ext uri="{BB962C8B-B14F-4D97-AF65-F5344CB8AC3E}">
        <p14:creationId xmlns:p14="http://schemas.microsoft.com/office/powerpoint/2010/main" val="1906461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Title I Schoolwide Plan should only include Comprehensive Needs Assessment, Areas of Focus, Program Implementation, Professional Development (No names or salaries) </a:t>
            </a:r>
          </a:p>
          <a:p>
            <a:r>
              <a:rPr lang="en-US" altLang="en-US" dirty="0">
                <a:latin typeface="Arial" panose="020B0604020202020204" pitchFamily="34" charset="0"/>
              </a:rPr>
              <a:t>Inform parents about information that can found at the station…School’s PFEP, </a:t>
            </a:r>
            <a:r>
              <a:rPr lang="en-US" altLang="en-US" dirty="0" err="1">
                <a:latin typeface="Arial" panose="020B0604020202020204" pitchFamily="34" charset="0"/>
              </a:rPr>
              <a:t>Distict</a:t>
            </a:r>
            <a:r>
              <a:rPr lang="en-US" altLang="en-US" dirty="0">
                <a:latin typeface="Arial" panose="020B0604020202020204" pitchFamily="34" charset="0"/>
              </a:rPr>
              <a:t> PFEP, Parents Right to Know, SIP, Portal information, </a:t>
            </a:r>
            <a:r>
              <a:rPr lang="en-US" altLang="en-US" dirty="0" err="1">
                <a:latin typeface="Arial" panose="020B0604020202020204" pitchFamily="34" charset="0"/>
              </a:rPr>
              <a:t>etc</a:t>
            </a:r>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12</a:t>
            </a:fld>
            <a:endParaRPr lang="en-US"/>
          </a:p>
        </p:txBody>
      </p:sp>
    </p:spTree>
    <p:extLst>
      <p:ext uri="{BB962C8B-B14F-4D97-AF65-F5344CB8AC3E}">
        <p14:creationId xmlns:p14="http://schemas.microsoft.com/office/powerpoint/2010/main" val="2414171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a:latin typeface="Arial" panose="020B0604020202020204" pitchFamily="34" charset="0"/>
              </a:rPr>
              <a:t>Title I School-Parent-Student Compact</a:t>
            </a:r>
            <a:r>
              <a:rPr lang="en-US" altLang="en-US" dirty="0">
                <a:latin typeface="Arial" panose="020B0604020202020204" pitchFamily="34" charset="0"/>
              </a:rPr>
              <a:t> – outlines how parents, the entire school staff, and students will share the responsibility for improved student academic achievement. Must be reviewed and revised annually with parents. </a:t>
            </a:r>
          </a:p>
          <a:p>
            <a:pPr lvl="1"/>
            <a:r>
              <a:rPr lang="en-US" altLang="en-US" dirty="0">
                <a:latin typeface="Arial" panose="020B0604020202020204" pitchFamily="34" charset="0"/>
              </a:rPr>
              <a:t>Explain that Title I parents can be involved in reviewing and updating the school/parent policy each year (provide the dates/times for the meeting if available)</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13</a:t>
            </a:fld>
            <a:endParaRPr lang="en-US"/>
          </a:p>
        </p:txBody>
      </p:sp>
    </p:spTree>
    <p:extLst>
      <p:ext uri="{BB962C8B-B14F-4D97-AF65-F5344CB8AC3E}">
        <p14:creationId xmlns:p14="http://schemas.microsoft.com/office/powerpoint/2010/main" val="3706438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14</a:t>
            </a:fld>
            <a:endParaRPr lang="en-US"/>
          </a:p>
        </p:txBody>
      </p:sp>
    </p:spTree>
    <p:extLst>
      <p:ext uri="{BB962C8B-B14F-4D97-AF65-F5344CB8AC3E}">
        <p14:creationId xmlns:p14="http://schemas.microsoft.com/office/powerpoint/2010/main" val="1432553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PAC representative in slide and email Amy Brown the contact at dodgeam@pcsb.org </a:t>
            </a:r>
          </a:p>
        </p:txBody>
      </p:sp>
      <p:sp>
        <p:nvSpPr>
          <p:cNvPr id="4" name="Slide Number Placeholder 3"/>
          <p:cNvSpPr>
            <a:spLocks noGrp="1"/>
          </p:cNvSpPr>
          <p:nvPr>
            <p:ph type="sldNum" sz="quarter" idx="10"/>
          </p:nvPr>
        </p:nvSpPr>
        <p:spPr/>
        <p:txBody>
          <a:bodyPr/>
          <a:lstStyle/>
          <a:p>
            <a:fld id="{313BE511-0B8B-4937-A477-10F91184C1C1}" type="slidenum">
              <a:rPr lang="en-US" smtClean="0"/>
              <a:t>15</a:t>
            </a:fld>
            <a:endParaRPr lang="en-US"/>
          </a:p>
        </p:txBody>
      </p:sp>
    </p:spTree>
    <p:extLst>
      <p:ext uri="{BB962C8B-B14F-4D97-AF65-F5344CB8AC3E}">
        <p14:creationId xmlns:p14="http://schemas.microsoft.com/office/powerpoint/2010/main" val="1823538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follow the link </a:t>
            </a:r>
            <a:r>
              <a:rPr lang="en-US" dirty="0" err="1"/>
              <a:t>EduDataPortal</a:t>
            </a:r>
            <a:r>
              <a:rPr lang="en-US" dirty="0"/>
              <a:t> select Pinellas County and search by school. </a:t>
            </a:r>
          </a:p>
        </p:txBody>
      </p:sp>
      <p:sp>
        <p:nvSpPr>
          <p:cNvPr id="4" name="Slide Number Placeholder 3"/>
          <p:cNvSpPr>
            <a:spLocks noGrp="1"/>
          </p:cNvSpPr>
          <p:nvPr>
            <p:ph type="sldNum" sz="quarter" idx="10"/>
          </p:nvPr>
        </p:nvSpPr>
        <p:spPr/>
        <p:txBody>
          <a:bodyPr/>
          <a:lstStyle/>
          <a:p>
            <a:fld id="{313BE511-0B8B-4937-A477-10F91184C1C1}" type="slidenum">
              <a:rPr lang="en-US" smtClean="0"/>
              <a:t>17</a:t>
            </a:fld>
            <a:endParaRPr lang="en-US"/>
          </a:p>
        </p:txBody>
      </p:sp>
    </p:spTree>
    <p:extLst>
      <p:ext uri="{BB962C8B-B14F-4D97-AF65-F5344CB8AC3E}">
        <p14:creationId xmlns:p14="http://schemas.microsoft.com/office/powerpoint/2010/main" val="2338572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You may use this slide to explain your school’s grade</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18</a:t>
            </a:fld>
            <a:endParaRPr lang="en-US"/>
          </a:p>
        </p:txBody>
      </p:sp>
    </p:spTree>
    <p:extLst>
      <p:ext uri="{BB962C8B-B14F-4D97-AF65-F5344CB8AC3E}">
        <p14:creationId xmlns:p14="http://schemas.microsoft.com/office/powerpoint/2010/main" val="3736350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curriculum, instruction and assessments are based on student-centered expectations. </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19</a:t>
            </a:fld>
            <a:endParaRPr lang="en-US"/>
          </a:p>
        </p:txBody>
      </p:sp>
    </p:spTree>
    <p:extLst>
      <p:ext uri="{BB962C8B-B14F-4D97-AF65-F5344CB8AC3E}">
        <p14:creationId xmlns:p14="http://schemas.microsoft.com/office/powerpoint/2010/main" val="1777259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altLang="en-US" dirty="0">
                <a:latin typeface="Arial" panose="020B0604020202020204" pitchFamily="34" charset="0"/>
              </a:rPr>
              <a:t>This slide is optional if this will be discussed with classroom teacher </a:t>
            </a:r>
          </a:p>
          <a:p>
            <a:pPr marL="228600" indent="-228600"/>
            <a:r>
              <a:rPr lang="en-US" altLang="en-US" dirty="0">
                <a:latin typeface="Arial" panose="020B0604020202020204" pitchFamily="34" charset="0"/>
              </a:rPr>
              <a:t>School’s Curriculum</a:t>
            </a:r>
          </a:p>
          <a:p>
            <a:pPr marL="228600" indent="-228600"/>
            <a:r>
              <a:rPr lang="en-US" altLang="en-US" dirty="0">
                <a:latin typeface="Arial" panose="020B0604020202020204" pitchFamily="34" charset="0"/>
              </a:rPr>
              <a:t>Describe and explain the curriculum (Specific names of texts)</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20</a:t>
            </a:fld>
            <a:endParaRPr lang="en-US"/>
          </a:p>
        </p:txBody>
      </p:sp>
    </p:spTree>
    <p:extLst>
      <p:ext uri="{BB962C8B-B14F-4D97-AF65-F5344CB8AC3E}">
        <p14:creationId xmlns:p14="http://schemas.microsoft.com/office/powerpoint/2010/main" val="140781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2</a:t>
            </a:fld>
            <a:endParaRPr lang="en-US"/>
          </a:p>
        </p:txBody>
      </p:sp>
    </p:spTree>
    <p:extLst>
      <p:ext uri="{BB962C8B-B14F-4D97-AF65-F5344CB8AC3E}">
        <p14:creationId xmlns:p14="http://schemas.microsoft.com/office/powerpoint/2010/main" val="4119159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curriculum, instruction and assessments are based on student-centered expectations. </a:t>
            </a:r>
          </a:p>
        </p:txBody>
      </p:sp>
      <p:sp>
        <p:nvSpPr>
          <p:cNvPr id="4" name="Slide Number Placeholder 3"/>
          <p:cNvSpPr>
            <a:spLocks noGrp="1"/>
          </p:cNvSpPr>
          <p:nvPr>
            <p:ph type="sldNum" sz="quarter" idx="10"/>
          </p:nvPr>
        </p:nvSpPr>
        <p:spPr/>
        <p:txBody>
          <a:bodyPr/>
          <a:lstStyle/>
          <a:p>
            <a:fld id="{313BE511-0B8B-4937-A477-10F91184C1C1}" type="slidenum">
              <a:rPr lang="en-US" smtClean="0"/>
              <a:t>22</a:t>
            </a:fld>
            <a:endParaRPr lang="en-US"/>
          </a:p>
        </p:txBody>
      </p:sp>
    </p:spTree>
    <p:extLst>
      <p:ext uri="{BB962C8B-B14F-4D97-AF65-F5344CB8AC3E}">
        <p14:creationId xmlns:p14="http://schemas.microsoft.com/office/powerpoint/2010/main" val="3056463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timeline for the implementation for Florida’s BEST Standards. </a:t>
            </a:r>
          </a:p>
        </p:txBody>
      </p:sp>
      <p:sp>
        <p:nvSpPr>
          <p:cNvPr id="4" name="Slide Number Placeholder 3"/>
          <p:cNvSpPr>
            <a:spLocks noGrp="1"/>
          </p:cNvSpPr>
          <p:nvPr>
            <p:ph type="sldNum" sz="quarter" idx="10"/>
          </p:nvPr>
        </p:nvSpPr>
        <p:spPr/>
        <p:txBody>
          <a:bodyPr/>
          <a:lstStyle/>
          <a:p>
            <a:fld id="{313BE511-0B8B-4937-A477-10F91184C1C1}" type="slidenum">
              <a:rPr lang="en-US" smtClean="0"/>
              <a:t>23</a:t>
            </a:fld>
            <a:endParaRPr lang="en-US"/>
          </a:p>
        </p:txBody>
      </p:sp>
    </p:spTree>
    <p:extLst>
      <p:ext uri="{BB962C8B-B14F-4D97-AF65-F5344CB8AC3E}">
        <p14:creationId xmlns:p14="http://schemas.microsoft.com/office/powerpoint/2010/main" val="2103642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27</a:t>
            </a:fld>
            <a:endParaRPr lang="en-US"/>
          </a:p>
        </p:txBody>
      </p:sp>
    </p:spTree>
    <p:extLst>
      <p:ext uri="{BB962C8B-B14F-4D97-AF65-F5344CB8AC3E}">
        <p14:creationId xmlns:p14="http://schemas.microsoft.com/office/powerpoint/2010/main" val="4221418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pPr eaLnBrk="1" hangingPunct="1"/>
            <a:endParaRPr lang="en-US" altLang="en-US" dirty="0">
              <a:latin typeface="Arial" panose="020B0604020202020204" pitchFamily="34" charset="0"/>
            </a:endParaRPr>
          </a:p>
          <a:p>
            <a:r>
              <a:rPr lang="en-US" altLang="en-US" dirty="0">
                <a:latin typeface="Arial" panose="020B0604020202020204" pitchFamily="34" charset="0"/>
              </a:rPr>
              <a:t>For Title I School-wide Programs:  Our students are in a Title I School-wide program. This means that our Title I money can be used to upgrade the educational program in ways that may impact every student in the school .  This also means that </a:t>
            </a:r>
            <a:r>
              <a:rPr lang="en-US" altLang="en-US" b="1" dirty="0">
                <a:latin typeface="Arial" panose="020B0604020202020204" pitchFamily="34" charset="0"/>
              </a:rPr>
              <a:t>every parent/guardian of a student in our school is a Title I parent! </a:t>
            </a:r>
            <a:r>
              <a:rPr lang="en-US" altLang="en-US" dirty="0">
                <a:latin typeface="Arial" panose="020B0604020202020204" pitchFamily="34" charset="0"/>
              </a:rPr>
              <a:t>The schools set goals for improvement, measure student progress, using standards set forth in the state’s Title I plan, develop programs that add to regular classroom instruction, and involve parents in all aspects of the program.</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3</a:t>
            </a:fld>
            <a:endParaRPr lang="en-US"/>
          </a:p>
        </p:txBody>
      </p:sp>
    </p:spTree>
    <p:extLst>
      <p:ext uri="{BB962C8B-B14F-4D97-AF65-F5344CB8AC3E}">
        <p14:creationId xmlns:p14="http://schemas.microsoft.com/office/powerpoint/2010/main" val="1722445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Title I funds are used to supplement the program at the school by providing funds which support the following types of activities:</a:t>
            </a:r>
          </a:p>
          <a:p>
            <a:endParaRPr lang="en-US" altLang="en-US" dirty="0">
              <a:latin typeface="Arial" panose="020B0604020202020204" pitchFamily="34" charset="0"/>
            </a:endParaRPr>
          </a:p>
          <a:p>
            <a:pPr>
              <a:buFontTx/>
              <a:buChar char="•"/>
            </a:pPr>
            <a:r>
              <a:rPr lang="en-US" altLang="en-US" dirty="0">
                <a:latin typeface="Arial" panose="020B0604020202020204" pitchFamily="34" charset="0"/>
              </a:rPr>
              <a:t>Additional teachers and paraprofessionals to create smaller classes</a:t>
            </a:r>
          </a:p>
          <a:p>
            <a:pPr eaLnBrk="1" hangingPunct="1">
              <a:buFontTx/>
              <a:buChar char="•"/>
            </a:pPr>
            <a:r>
              <a:rPr lang="en-US" altLang="en-US" dirty="0">
                <a:latin typeface="Arial" panose="020B0604020202020204" pitchFamily="34" charset="0"/>
              </a:rPr>
              <a:t>Additional training for school staff</a:t>
            </a:r>
          </a:p>
          <a:p>
            <a:pPr eaLnBrk="1" hangingPunct="1">
              <a:buFontTx/>
              <a:buChar char="•"/>
            </a:pPr>
            <a:r>
              <a:rPr lang="en-US" altLang="en-US" dirty="0">
                <a:latin typeface="Arial" panose="020B0604020202020204" pitchFamily="34" charset="0"/>
              </a:rPr>
              <a:t>Extra time for instruction (Before and/or after school programs)</a:t>
            </a:r>
          </a:p>
          <a:p>
            <a:pPr eaLnBrk="1" hangingPunct="1">
              <a:buFontTx/>
              <a:buChar char="•"/>
            </a:pPr>
            <a:r>
              <a:rPr lang="en-US" altLang="en-US" dirty="0">
                <a:latin typeface="Arial" panose="020B0604020202020204" pitchFamily="34" charset="0"/>
              </a:rPr>
              <a:t>Parent and Family Engagement Activities </a:t>
            </a:r>
          </a:p>
          <a:p>
            <a:pPr eaLnBrk="1" hangingPunct="1">
              <a:buFontTx/>
              <a:buChar char="•"/>
            </a:pPr>
            <a:r>
              <a:rPr lang="en-US" altLang="en-US" dirty="0">
                <a:latin typeface="Arial" panose="020B0604020202020204" pitchFamily="34" charset="0"/>
              </a:rPr>
              <a:t>A variety of supplemental teaching methods and materials</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4</a:t>
            </a:fld>
            <a:endParaRPr lang="en-US"/>
          </a:p>
        </p:txBody>
      </p:sp>
    </p:spTree>
    <p:extLst>
      <p:ext uri="{BB962C8B-B14F-4D97-AF65-F5344CB8AC3E}">
        <p14:creationId xmlns:p14="http://schemas.microsoft.com/office/powerpoint/2010/main" val="220199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 Decisions and Planning on How to Use Title I funds based on needs assessment.</a:t>
            </a:r>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5</a:t>
            </a:fld>
            <a:endParaRPr lang="en-US"/>
          </a:p>
        </p:txBody>
      </p:sp>
    </p:spTree>
    <p:extLst>
      <p:ext uri="{BB962C8B-B14F-4D97-AF65-F5344CB8AC3E}">
        <p14:creationId xmlns:p14="http://schemas.microsoft.com/office/powerpoint/2010/main" val="1008707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3BE511-0B8B-4937-A477-10F91184C1C1}" type="slidenum">
              <a:rPr lang="en-US" smtClean="0"/>
              <a:t>6</a:t>
            </a:fld>
            <a:endParaRPr lang="en-US"/>
          </a:p>
        </p:txBody>
      </p:sp>
    </p:spTree>
    <p:extLst>
      <p:ext uri="{BB962C8B-B14F-4D97-AF65-F5344CB8AC3E}">
        <p14:creationId xmlns:p14="http://schemas.microsoft.com/office/powerpoint/2010/main" val="230352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3BE511-0B8B-4937-A477-10F91184C1C1}" type="slidenum">
              <a:rPr lang="en-US" smtClean="0"/>
              <a:t>7</a:t>
            </a:fld>
            <a:endParaRPr lang="en-US"/>
          </a:p>
        </p:txBody>
      </p:sp>
    </p:spTree>
    <p:extLst>
      <p:ext uri="{BB962C8B-B14F-4D97-AF65-F5344CB8AC3E}">
        <p14:creationId xmlns:p14="http://schemas.microsoft.com/office/powerpoint/2010/main" val="1015564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ONLY  - Delete Slide </a:t>
            </a:r>
          </a:p>
        </p:txBody>
      </p:sp>
      <p:sp>
        <p:nvSpPr>
          <p:cNvPr id="4" name="Slide Number Placeholder 3"/>
          <p:cNvSpPr>
            <a:spLocks noGrp="1"/>
          </p:cNvSpPr>
          <p:nvPr>
            <p:ph type="sldNum" sz="quarter" idx="10"/>
          </p:nvPr>
        </p:nvSpPr>
        <p:spPr/>
        <p:txBody>
          <a:bodyPr/>
          <a:lstStyle/>
          <a:p>
            <a:fld id="{313BE511-0B8B-4937-A477-10F91184C1C1}" type="slidenum">
              <a:rPr lang="en-US" smtClean="0"/>
              <a:t>8</a:t>
            </a:fld>
            <a:endParaRPr lang="en-US"/>
          </a:p>
        </p:txBody>
      </p:sp>
    </p:spTree>
    <p:extLst>
      <p:ext uri="{BB962C8B-B14F-4D97-AF65-F5344CB8AC3E}">
        <p14:creationId xmlns:p14="http://schemas.microsoft.com/office/powerpoint/2010/main" val="311409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Principal’s Attestation provides the number of teachers that are non highly qualified or teaching out of field</a:t>
            </a:r>
          </a:p>
          <a:p>
            <a:pPr marL="228600" indent="-228600"/>
            <a:r>
              <a:rPr lang="en-US" altLang="en-US" dirty="0">
                <a:latin typeface="Arial" panose="020B0604020202020204" pitchFamily="34" charset="0"/>
              </a:rPr>
              <a:t>Parents Rights under ESEA</a:t>
            </a:r>
          </a:p>
          <a:p>
            <a:pPr marL="228600" indent="-228600"/>
            <a:r>
              <a:rPr lang="en-US" altLang="en-US" dirty="0">
                <a:latin typeface="Arial" panose="020B0604020202020204" pitchFamily="34" charset="0"/>
              </a:rPr>
              <a:t>Request the qualifications of your child’s teacher</a:t>
            </a:r>
          </a:p>
          <a:p>
            <a:pPr marL="228600" indent="-228600">
              <a:buFontTx/>
              <a:buChar char="•"/>
            </a:pPr>
            <a:r>
              <a:rPr lang="en-US" altLang="en-US" dirty="0">
                <a:latin typeface="Arial" panose="020B0604020202020204" pitchFamily="34" charset="0"/>
              </a:rPr>
              <a:t>Be notified if your child is taught for more than 4 consecutive weeks by a teacher who is not highly qualified</a:t>
            </a:r>
          </a:p>
          <a:p>
            <a:pPr marL="228600" indent="-228600">
              <a:buFontTx/>
              <a:buChar char="•"/>
            </a:pPr>
            <a:r>
              <a:rPr lang="en-US" altLang="en-US" dirty="0">
                <a:latin typeface="Arial" panose="020B0604020202020204" pitchFamily="34" charset="0"/>
              </a:rPr>
              <a:t>Request opportunities for regular meetings with staff in order to make suggestions</a:t>
            </a:r>
          </a:p>
          <a:p>
            <a:pPr marL="228600" indent="-228600">
              <a:buFontTx/>
              <a:buChar char="•"/>
            </a:pPr>
            <a:r>
              <a:rPr lang="en-US" altLang="en-US" dirty="0">
                <a:latin typeface="Arial" panose="020B0604020202020204" pitchFamily="34" charset="0"/>
              </a:rPr>
              <a:t>Participate in decisions relating to the education of your child</a:t>
            </a:r>
          </a:p>
          <a:p>
            <a:pPr marL="228600" indent="-228600">
              <a:buFontTx/>
              <a:buChar char="•"/>
            </a:pPr>
            <a:r>
              <a:rPr lang="en-US" altLang="en-US" dirty="0">
                <a:latin typeface="Arial" panose="020B0604020202020204" pitchFamily="34" charset="0"/>
              </a:rPr>
              <a:t>Submit a written comment on the school-wide program plan when the school makes the plan available to the district (if you are not satisfied with the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9</a:t>
            </a:fld>
            <a:endParaRPr lang="en-US"/>
          </a:p>
        </p:txBody>
      </p:sp>
    </p:spTree>
    <p:extLst>
      <p:ext uri="{BB962C8B-B14F-4D97-AF65-F5344CB8AC3E}">
        <p14:creationId xmlns:p14="http://schemas.microsoft.com/office/powerpoint/2010/main" val="3872171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FCF5A-EA79-452C-A52C-1A2668C2E7DF}" type="datetime1">
              <a:rPr lang="en-US" smtClean="0"/>
              <a:pPr/>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1FAA6B6-10E5-4810-BC9F-DA72D8452E73}" type="datetime1">
              <a:rPr lang="en-US" smtClean="0"/>
              <a:pPr/>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8/23/2021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DBF60-6CC3-4B74-A60D-3486985E4346}" type="datetime1">
              <a:rPr lang="en-US" smtClean="0"/>
              <a:pPr/>
              <a:t>8/23/2021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8/23/2021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8/23/2021</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imaniaci.blogspot.com/2013/07/le-migliori-applicazioni-per-il-tuo.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pcsb.org/Page/9"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www.pcsb.org/titleone" TargetMode="External"/><Relationship Id="rId4" Type="http://schemas.openxmlformats.org/officeDocument/2006/relationships/hyperlink" Target="https://www.pcsb.org/Page/34033"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2012books.lardbucket.org/books/a-primer-on-social-problems/s13-01-overview-of-the-family.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dudata.fldoe.org/" TargetMode="Externa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fldoe.org/standardsreview/"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hyperlink" Target="https://pixabay.com/illustrations/stamp-save-the-date-red-memory-3047232/" TargetMode="Externa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8" Type="http://schemas.openxmlformats.org/officeDocument/2006/relationships/hyperlink" Target="https://www.pcsb.org/Page/26534" TargetMode="External"/><Relationship Id="rId3" Type="http://schemas.openxmlformats.org/officeDocument/2006/relationships/hyperlink" Target="mailto:dodgeam@pcsb.org" TargetMode="External"/><Relationship Id="rId7" Type="http://schemas.openxmlformats.org/officeDocument/2006/relationships/hyperlink" Target="mailto:simmonskeo@pcsb.org" TargetMode="External"/><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hyperlink" Target="https://www.pcsb.org/Page/461" TargetMode="External"/><Relationship Id="rId5" Type="http://schemas.openxmlformats.org/officeDocument/2006/relationships/hyperlink" Target="https://www.pcsb.org/Page/459" TargetMode="External"/><Relationship Id="rId4" Type="http://schemas.openxmlformats.org/officeDocument/2006/relationships/hyperlink" Target="https://www.pcsb.org/Page/32836" TargetMode="External"/><Relationship Id="rId9" Type="http://schemas.openxmlformats.org/officeDocument/2006/relationships/hyperlink" Target="https://www.pcsb.org/Page/41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3.sv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2337"/>
            <a:ext cx="7772400" cy="1251284"/>
          </a:xfrm>
        </p:spPr>
        <p:txBody>
          <a:bodyPr/>
          <a:lstStyle/>
          <a:p>
            <a:r>
              <a:rPr lang="en-US" altLang="en-US" b="1" dirty="0"/>
              <a:t>Title I Annual Parent Meeting</a:t>
            </a:r>
            <a:endParaRPr lang="en-US" dirty="0"/>
          </a:p>
        </p:txBody>
      </p:sp>
      <p:sp>
        <p:nvSpPr>
          <p:cNvPr id="3" name="Subtitle 2"/>
          <p:cNvSpPr>
            <a:spLocks noGrp="1"/>
          </p:cNvSpPr>
          <p:nvPr>
            <p:ph type="subTitle" idx="1"/>
          </p:nvPr>
        </p:nvSpPr>
        <p:spPr>
          <a:xfrm>
            <a:off x="1371600" y="3248526"/>
            <a:ext cx="6400800" cy="1780675"/>
          </a:xfrm>
        </p:spPr>
        <p:txBody>
          <a:bodyPr>
            <a:normAutofit lnSpcReduction="10000"/>
          </a:bodyPr>
          <a:lstStyle/>
          <a:p>
            <a:pPr>
              <a:defRPr/>
            </a:pPr>
            <a:r>
              <a:rPr lang="en-US" dirty="0">
                <a:solidFill>
                  <a:schemeClr val="bg1"/>
                </a:solidFill>
                <a:effectLst>
                  <a:outerShdw blurRad="38100" dist="38100" dir="2700000" algn="tl">
                    <a:srgbClr val="C0C0C0"/>
                  </a:outerShdw>
                </a:effectLst>
                <a:latin typeface="Nirmala UI Semilight" panose="020B0402040204020203" pitchFamily="34" charset="0"/>
                <a:ea typeface="Nirmala UI Semilight" panose="020B0402040204020203" pitchFamily="34" charset="0"/>
                <a:cs typeface="Nirmala UI Semilight" panose="020B0402040204020203" pitchFamily="34" charset="0"/>
              </a:rPr>
              <a:t>Anona Elementary School</a:t>
            </a:r>
          </a:p>
          <a:p>
            <a:pPr>
              <a:defRPr/>
            </a:pPr>
            <a:r>
              <a:rPr lang="en-US" dirty="0">
                <a:solidFill>
                  <a:schemeClr val="bg1"/>
                </a:solidFill>
                <a:effectLst>
                  <a:outerShdw blurRad="38100" dist="38100" dir="2700000" algn="tl">
                    <a:srgbClr val="C0C0C0"/>
                  </a:outerShdw>
                </a:effectLst>
                <a:latin typeface="Nirmala UI Semilight" panose="020B0402040204020203" pitchFamily="34" charset="0"/>
                <a:ea typeface="Nirmala UI Semilight" panose="020B0402040204020203" pitchFamily="34" charset="0"/>
                <a:cs typeface="Nirmala UI Semilight" panose="020B0402040204020203" pitchFamily="34" charset="0"/>
              </a:rPr>
              <a:t>Thursday, August 25</a:t>
            </a:r>
            <a:r>
              <a:rPr lang="en-US" baseline="30000" dirty="0">
                <a:solidFill>
                  <a:schemeClr val="bg1"/>
                </a:solidFill>
                <a:effectLst>
                  <a:outerShdw blurRad="38100" dist="38100" dir="2700000" algn="tl">
                    <a:srgbClr val="C0C0C0"/>
                  </a:outerShdw>
                </a:effectLst>
                <a:latin typeface="Nirmala UI Semilight" panose="020B0402040204020203" pitchFamily="34" charset="0"/>
                <a:ea typeface="Nirmala UI Semilight" panose="020B0402040204020203" pitchFamily="34" charset="0"/>
                <a:cs typeface="Nirmala UI Semilight" panose="020B0402040204020203" pitchFamily="34" charset="0"/>
              </a:rPr>
              <a:t>th</a:t>
            </a:r>
            <a:r>
              <a:rPr lang="en-US" dirty="0">
                <a:solidFill>
                  <a:schemeClr val="bg1"/>
                </a:solidFill>
                <a:effectLst>
                  <a:outerShdw blurRad="38100" dist="38100" dir="2700000" algn="tl">
                    <a:srgbClr val="C0C0C0"/>
                  </a:outerShdw>
                </a:effectLst>
                <a:latin typeface="Nirmala UI Semilight" panose="020B0402040204020203" pitchFamily="34" charset="0"/>
                <a:ea typeface="Nirmala UI Semilight" panose="020B0402040204020203" pitchFamily="34" charset="0"/>
                <a:cs typeface="Nirmala UI Semilight" panose="020B0402040204020203" pitchFamily="34" charset="0"/>
              </a:rPr>
              <a:t> 2021</a:t>
            </a:r>
          </a:p>
          <a:p>
            <a:pPr>
              <a:defRPr/>
            </a:pPr>
            <a:r>
              <a:rPr lang="en-US" dirty="0">
                <a:solidFill>
                  <a:schemeClr val="bg1"/>
                </a:solidFill>
                <a:effectLst>
                  <a:outerShdw blurRad="38100" dist="38100" dir="2700000" algn="tl">
                    <a:srgbClr val="C0C0C0"/>
                  </a:outerShdw>
                </a:effectLst>
                <a:latin typeface="Nirmala UI Semilight" panose="020B0402040204020203" pitchFamily="34" charset="0"/>
                <a:ea typeface="Nirmala UI Semilight" panose="020B0402040204020203" pitchFamily="34" charset="0"/>
                <a:cs typeface="Nirmala UI Semilight" panose="020B0402040204020203" pitchFamily="34" charset="0"/>
              </a:rPr>
              <a:t>5:00 pm</a:t>
            </a:r>
          </a:p>
          <a:p>
            <a:pPr>
              <a:defRPr/>
            </a:pPr>
            <a:r>
              <a:rPr lang="en-US" dirty="0">
                <a:solidFill>
                  <a:schemeClr val="bg1"/>
                </a:solidFill>
                <a:effectLst>
                  <a:outerShdw blurRad="38100" dist="38100" dir="2700000" algn="tl">
                    <a:srgbClr val="C0C0C0"/>
                  </a:outerShdw>
                </a:effectLst>
                <a:latin typeface="Nirmala UI Semilight" panose="020B0402040204020203" pitchFamily="34" charset="0"/>
                <a:ea typeface="Nirmala UI Semilight" panose="020B0402040204020203" pitchFamily="34" charset="0"/>
                <a:cs typeface="Nirmala UI Semilight" panose="020B0402040204020203" pitchFamily="34" charset="0"/>
              </a:rPr>
              <a:t>Virtual via MS Teams</a:t>
            </a:r>
          </a:p>
          <a:p>
            <a:pPr>
              <a:defRPr/>
            </a:pPr>
            <a:r>
              <a:rPr lang="en-US" dirty="0">
                <a:solidFill>
                  <a:schemeClr val="bg1"/>
                </a:solidFill>
                <a:effectLst>
                  <a:outerShdw blurRad="38100" dist="38100" dir="2700000" algn="tl">
                    <a:srgbClr val="C0C0C0"/>
                  </a:outerShdw>
                </a:effectLst>
                <a:latin typeface="Nirmala UI Semilight" panose="020B0402040204020203" pitchFamily="34" charset="0"/>
                <a:ea typeface="Nirmala UI Semilight" panose="020B0402040204020203" pitchFamily="34" charset="0"/>
                <a:cs typeface="Nirmala UI Semilight" panose="020B0402040204020203" pitchFamily="34" charset="0"/>
              </a:rPr>
              <a:t>Ann Welsh &amp; Holly Huey</a:t>
            </a:r>
          </a:p>
          <a:p>
            <a:endParaRPr lang="en-US" dirty="0"/>
          </a:p>
        </p:txBody>
      </p:sp>
      <p:pic>
        <p:nvPicPr>
          <p:cNvPr id="6" name="Picture 5" descr="PCS_Primary_Logo copy.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8187" y="5930579"/>
            <a:ext cx="1569723" cy="749810"/>
          </a:xfrm>
          <a:prstGeom prst="rect">
            <a:avLst/>
          </a:prstGeom>
        </p:spPr>
      </p:pic>
    </p:spTree>
    <p:extLst>
      <p:ext uri="{BB962C8B-B14F-4D97-AF65-F5344CB8AC3E}">
        <p14:creationId xmlns:p14="http://schemas.microsoft.com/office/powerpoint/2010/main" val="293921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Parent’s Right to Know</a:t>
            </a:r>
            <a:endParaRPr lang="en-US" dirty="0"/>
          </a:p>
        </p:txBody>
      </p:sp>
      <p:sp>
        <p:nvSpPr>
          <p:cNvPr id="3" name="Content Placeholder 2"/>
          <p:cNvSpPr>
            <a:spLocks noGrp="1"/>
          </p:cNvSpPr>
          <p:nvPr>
            <p:ph sz="quarter" idx="13"/>
          </p:nvPr>
        </p:nvSpPr>
        <p:spPr>
          <a:xfrm>
            <a:off x="676654" y="2679192"/>
            <a:ext cx="8010145" cy="3447288"/>
          </a:xfrm>
        </p:spPr>
        <p:txBody>
          <a:bodyPr>
            <a:normAutofit fontScale="70000" lnSpcReduction="20000"/>
          </a:bodyPr>
          <a:lstStyle/>
          <a:p>
            <a:pPr marL="0" indent="0">
              <a:buClr>
                <a:schemeClr val="accent3"/>
              </a:buClr>
              <a:buNone/>
              <a:defRPr/>
            </a:pPr>
            <a:r>
              <a:rPr lang="en-US" sz="23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Title I law requires that all Title I schools and families work together.  </a:t>
            </a:r>
          </a:p>
          <a:p>
            <a:pPr marL="0" indent="0">
              <a:buClr>
                <a:schemeClr val="accent3"/>
              </a:buClr>
              <a:buNone/>
              <a:defRPr/>
            </a:pPr>
            <a:endPar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a:t>
            </a:r>
          </a:p>
          <a:p>
            <a:pPr marL="0" indent="0">
              <a:buClr>
                <a:schemeClr val="accent3"/>
              </a:buClr>
              <a:buNone/>
              <a:defRPr/>
            </a:pPr>
            <a:endPar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Clr>
                <a:schemeClr val="accent3"/>
              </a:buClr>
              <a:buFont typeface="Wingdings 2"/>
              <a:buChar char=""/>
              <a:defRPr/>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p>
          <a:p>
            <a:pPr>
              <a:buClr>
                <a:schemeClr val="accent3"/>
              </a:buClr>
              <a:buFont typeface="Wingdings 2"/>
              <a:buChar char=""/>
              <a:defRPr/>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a:buClr>
                <a:schemeClr val="accent3"/>
              </a:buClr>
              <a:buFont typeface="Wingdings 2"/>
              <a:buChar char=""/>
              <a:defRPr/>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Plan (PFEP) for the school and district </a:t>
            </a:r>
          </a:p>
          <a:p>
            <a:pPr>
              <a:buClr>
                <a:schemeClr val="accent3"/>
              </a:buClr>
              <a:buFont typeface="Wingdings 2"/>
              <a:buChar char=""/>
              <a:defRPr/>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a:p>
            <a:pPr marL="0" indent="0">
              <a:buClr>
                <a:schemeClr val="accent3"/>
              </a:buClr>
              <a:buNone/>
              <a:defRPr/>
            </a:pPr>
            <a:endPar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may request and attend virtual or in-person meetings to express your opinions and to formulate suggestions and to participate, as appropriate, in decisions relating to the education of your children.</a:t>
            </a:r>
          </a:p>
          <a:p>
            <a:pPr marL="0" indent="0">
              <a:buClr>
                <a:schemeClr val="accent3"/>
              </a:buClr>
              <a:buNone/>
              <a:defRPr/>
            </a:pPr>
            <a:endPar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endParaRPr lang="en-US" sz="21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dirty="0"/>
          </a:p>
        </p:txBody>
      </p:sp>
      <p:pic>
        <p:nvPicPr>
          <p:cNvPr id="5" name="Picture 4">
            <a:extLst>
              <a:ext uri="{FF2B5EF4-FFF2-40B4-BE49-F238E27FC236}">
                <a16:creationId xmlns:a16="http://schemas.microsoft.com/office/drawing/2014/main" id="{E1DEC8BD-B7B7-41E1-A9E7-A6890AE92BC1}"/>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12568" y="5535006"/>
            <a:ext cx="2085474" cy="1042737"/>
          </a:xfrm>
          <a:prstGeom prst="rect">
            <a:avLst/>
          </a:prstGeom>
        </p:spPr>
      </p:pic>
    </p:spTree>
    <p:extLst>
      <p:ext uri="{BB962C8B-B14F-4D97-AF65-F5344CB8AC3E}">
        <p14:creationId xmlns:p14="http://schemas.microsoft.com/office/powerpoint/2010/main" val="382575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B4E6-47C6-4D51-A271-5B978518FAA0}"/>
              </a:ext>
            </a:extLst>
          </p:cNvPr>
          <p:cNvSpPr>
            <a:spLocks noGrp="1"/>
          </p:cNvSpPr>
          <p:nvPr>
            <p:ph type="title"/>
          </p:nvPr>
        </p:nvSpPr>
        <p:spPr/>
        <p:txBody>
          <a:bodyPr>
            <a:normAutofit fontScale="90000"/>
          </a:bodyPr>
          <a:lstStyle/>
          <a:p>
            <a:r>
              <a:rPr lang="en-US" dirty="0"/>
              <a:t>Working Together for Student Success</a:t>
            </a:r>
          </a:p>
        </p:txBody>
      </p:sp>
      <p:sp>
        <p:nvSpPr>
          <p:cNvPr id="3" name="Content Placeholder 2">
            <a:extLst>
              <a:ext uri="{FF2B5EF4-FFF2-40B4-BE49-F238E27FC236}">
                <a16:creationId xmlns:a16="http://schemas.microsoft.com/office/drawing/2014/main" id="{B8DBB1B6-6E29-4488-9C8D-D7933BD8BC10}"/>
              </a:ext>
            </a:extLst>
          </p:cNvPr>
          <p:cNvSpPr>
            <a:spLocks noGrp="1"/>
          </p:cNvSpPr>
          <p:nvPr>
            <p:ph sz="quarter" idx="13"/>
          </p:nvPr>
        </p:nvSpPr>
        <p:spPr>
          <a:xfrm>
            <a:off x="946484" y="2574760"/>
            <a:ext cx="7130717" cy="3110564"/>
          </a:xfrm>
        </p:spPr>
        <p:txBody>
          <a:bodyPr>
            <a:normAutofit fontScale="77500" lnSpcReduction="20000"/>
          </a:bodyPr>
          <a:lstStyle/>
          <a:p>
            <a:pPr marL="0" lvl="0" indent="0" algn="ctr">
              <a:buNone/>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Where are these documents located?</a:t>
            </a:r>
          </a:p>
          <a:p>
            <a:pPr marL="0" lvl="0" indent="0" algn="ctr">
              <a:buNone/>
            </a:pPr>
            <a:endPar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lvl="0" indent="0">
              <a:buNone/>
            </a:pPr>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these documents at the Parent Station and the school and district websites. We invite you to attend meetings or complete surveys to share your input…we need and want you to be involved.</a:t>
            </a:r>
          </a:p>
          <a:p>
            <a:pPr marL="0" lvl="0" indent="0">
              <a:buNone/>
            </a:pPr>
            <a:endPar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lvl="0" indent="0">
              <a:buNone/>
            </a:pPr>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Check out our website </a:t>
            </a:r>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https://www.pcsb.org/Page/9</a:t>
            </a:r>
            <a:r>
              <a:rPr lang="en-US" sz="18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 </a:t>
            </a:r>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to view:</a:t>
            </a:r>
            <a:endParaRPr lang="en-US" sz="18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 </a:t>
            </a:r>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4"/>
              </a:rPr>
              <a:t>https://www.pcsb.org/Page/34033</a:t>
            </a:r>
            <a:endPar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lvl="0"/>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School Level Parent and Family Engagement Plan (PFEP) </a:t>
            </a:r>
          </a:p>
          <a:p>
            <a:pPr lvl="0"/>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Parent-School-Student Compact</a:t>
            </a:r>
          </a:p>
          <a:p>
            <a:pPr lvl="0"/>
            <a:endParaRPr lang="en-US" sz="18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Pinellas County School’s Parent and Family Engagement Plan at </a:t>
            </a:r>
            <a:r>
              <a:rPr lang="en-US" sz="1800" dirty="0">
                <a:latin typeface="Nirmala UI Semilight" panose="020B0402040204020203" pitchFamily="34" charset="0"/>
                <a:ea typeface="Nirmala UI Semilight" panose="020B0402040204020203" pitchFamily="34" charset="0"/>
                <a:cs typeface="Nirmala UI Semilight" panose="020B0402040204020203" pitchFamily="34" charset="0"/>
                <a:hlinkClick r:id="rId5"/>
              </a:rPr>
              <a:t>www.pcsb.org/titleone</a:t>
            </a:r>
            <a:r>
              <a:rPr lang="en-US" sz="18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and a summary is written in, “Title I Family &amp; School Partnership Overview”, which is given to all Title I families.</a:t>
            </a:r>
          </a:p>
          <a:p>
            <a:endParaRPr lang="en-US" dirty="0"/>
          </a:p>
        </p:txBody>
      </p:sp>
    </p:spTree>
    <p:extLst>
      <p:ext uri="{BB962C8B-B14F-4D97-AF65-F5344CB8AC3E}">
        <p14:creationId xmlns:p14="http://schemas.microsoft.com/office/powerpoint/2010/main" val="54664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7011" y="3151546"/>
            <a:ext cx="6954252" cy="2174434"/>
          </a:xfrm>
        </p:spPr>
        <p:txBody>
          <a:bodyPr>
            <a:normAutofit/>
          </a:bodyPr>
          <a:lstStyle/>
          <a:p>
            <a:pPr marL="0" indent="0">
              <a:buClr>
                <a:schemeClr val="accent3"/>
              </a:buClr>
              <a:buNone/>
              <a:defRPr/>
            </a:pPr>
            <a:r>
              <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located in the front office.</a:t>
            </a:r>
          </a:p>
          <a:p>
            <a:pPr marL="0" indent="0">
              <a:buClr>
                <a:schemeClr val="accent3"/>
              </a:buClr>
              <a:buNone/>
              <a:defRPr/>
            </a:pPr>
            <a:endParaRPr lang="en-US" sz="19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endParaRPr lang="en-US" sz="20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dirty="0"/>
          </a:p>
        </p:txBody>
      </p:sp>
      <p:sp>
        <p:nvSpPr>
          <p:cNvPr id="3" name="Title 2"/>
          <p:cNvSpPr>
            <a:spLocks noGrp="1"/>
          </p:cNvSpPr>
          <p:nvPr>
            <p:ph type="title"/>
          </p:nvPr>
        </p:nvSpPr>
        <p:spPr/>
        <p:txBody>
          <a:bodyPr/>
          <a:lstStyle/>
          <a:p>
            <a:r>
              <a:rPr lang="en-US" altLang="en-US" dirty="0"/>
              <a:t>Title I Parent Station </a:t>
            </a:r>
            <a:endParaRPr lang="en-US" dirty="0"/>
          </a:p>
        </p:txBody>
      </p:sp>
    </p:spTree>
    <p:extLst>
      <p:ext uri="{BB962C8B-B14F-4D97-AF65-F5344CB8AC3E}">
        <p14:creationId xmlns:p14="http://schemas.microsoft.com/office/powerpoint/2010/main" val="2322915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Parent-School-Student Compact</a:t>
            </a:r>
          </a:p>
        </p:txBody>
      </p:sp>
      <p:sp>
        <p:nvSpPr>
          <p:cNvPr id="2" name="Content Placeholder 1"/>
          <p:cNvSpPr>
            <a:spLocks noGrp="1"/>
          </p:cNvSpPr>
          <p:nvPr>
            <p:ph sz="quarter" idx="13"/>
          </p:nvPr>
        </p:nvSpPr>
        <p:spPr>
          <a:xfrm>
            <a:off x="676654" y="2679192"/>
            <a:ext cx="8186609" cy="3007734"/>
          </a:xfrm>
        </p:spPr>
        <p:txBody>
          <a:bodyPr>
            <a:normAutofit fontScale="77500" lnSpcReduction="20000"/>
          </a:bodyPr>
          <a:lstStyle/>
          <a:p>
            <a:pPr marL="0" indent="0" algn="ctr">
              <a:buNone/>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Every Title I school has a Compact or Agreement.</a:t>
            </a:r>
          </a:p>
          <a:p>
            <a:pPr marL="0" indent="0" algn="ctr">
              <a:buNone/>
            </a:pPr>
            <a:endPar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purpose of the compact is to foster student achievement. By signing the Parent-School-Student Compact. Anona teachers, staff, parents and students agree to work together to share the responsibility of helping students meet or exceed state, district and school academic goals. </a:t>
            </a:r>
          </a:p>
          <a:p>
            <a:endPar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pPr marL="0" indent="0">
              <a:buNone/>
            </a:pPr>
            <a:endParaRPr lang="en-US" sz="20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Compact.</a:t>
            </a:r>
          </a:p>
          <a:p>
            <a:pPr marL="0" indent="0">
              <a:buNone/>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participation!</a:t>
            </a:r>
          </a:p>
          <a:p>
            <a:pPr marL="0" indent="0">
              <a:buNone/>
            </a:pPr>
            <a:endPar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dirty="0"/>
          </a:p>
        </p:txBody>
      </p:sp>
      <p:pic>
        <p:nvPicPr>
          <p:cNvPr id="4" name="Content Placeholder 11">
            <a:extLst>
              <a:ext uri="{FF2B5EF4-FFF2-40B4-BE49-F238E27FC236}">
                <a16:creationId xmlns:a16="http://schemas.microsoft.com/office/drawing/2014/main" id="{E878FD78-17C2-4D56-966E-526ED0BD7300}"/>
              </a:ext>
            </a:extLst>
          </p:cNvPr>
          <p:cNvPicPr>
            <a:picLocks noGrp="1" noChangeAspect="1"/>
          </p:cNvPicPr>
          <p:nvPr>
            <p:ph sz="quarter" idx="14"/>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72911" y="4743874"/>
            <a:ext cx="2181825" cy="1886103"/>
          </a:xfrm>
        </p:spPr>
      </p:pic>
    </p:spTree>
    <p:extLst>
      <p:ext uri="{BB962C8B-B14F-4D97-AF65-F5344CB8AC3E}">
        <p14:creationId xmlns:p14="http://schemas.microsoft.com/office/powerpoint/2010/main" val="1563953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lvl="0" indent="0">
              <a:buNone/>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800100" lvl="1" indent="-342900">
              <a:buFont typeface="Arial" panose="020B0604020202020204" pitchFamily="34" charset="0"/>
              <a:buChar cha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800100" lvl="1" indent="-342900">
              <a:buFont typeface="Arial" panose="020B0604020202020204" pitchFamily="34" charset="0"/>
              <a:buChar cha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800100" lvl="1" indent="-342900">
              <a:buFont typeface="Arial" panose="020B0604020202020204" pitchFamily="34" charset="0"/>
              <a:buChar cha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800100" lvl="1" indent="-342900">
              <a:buFont typeface="Arial" panose="020B0604020202020204" pitchFamily="34" charset="0"/>
              <a:buChar cha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800100" lvl="1" indent="-342900">
              <a:buFont typeface="Arial" panose="020B0604020202020204" pitchFamily="34" charset="0"/>
              <a:buChar cha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800100" lvl="1" indent="-342900">
              <a:buFont typeface="Arial" panose="020B0604020202020204" pitchFamily="34" charset="0"/>
              <a:buChar cha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endParaRPr lang="en-US" dirty="0"/>
          </a:p>
        </p:txBody>
      </p:sp>
      <p:sp>
        <p:nvSpPr>
          <p:cNvPr id="3" name="Title 2"/>
          <p:cNvSpPr>
            <a:spLocks noGrp="1"/>
          </p:cNvSpPr>
          <p:nvPr>
            <p:ph type="title"/>
          </p:nvPr>
        </p:nvSpPr>
        <p:spPr/>
        <p:txBody>
          <a:bodyPr>
            <a:normAutofit fontScale="90000"/>
          </a:bodyPr>
          <a:lstStyle/>
          <a:p>
            <a:r>
              <a:rPr lang="en-US" altLang="en-US" dirty="0"/>
              <a:t>Parent and Family Engagement Plan (PFEP)</a:t>
            </a:r>
            <a:endParaRPr lang="en-US" dirty="0"/>
          </a:p>
        </p:txBody>
      </p:sp>
    </p:spTree>
    <p:extLst>
      <p:ext uri="{BB962C8B-B14F-4D97-AF65-F5344CB8AC3E}">
        <p14:creationId xmlns:p14="http://schemas.microsoft.com/office/powerpoint/2010/main" val="437490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Parent Advisory Council (PAC)</a:t>
            </a:r>
            <a:endParaRPr lang="en-US" dirty="0"/>
          </a:p>
        </p:txBody>
      </p:sp>
      <p:sp>
        <p:nvSpPr>
          <p:cNvPr id="2" name="Content Placeholder 1"/>
          <p:cNvSpPr>
            <a:spLocks noGrp="1"/>
          </p:cNvSpPr>
          <p:nvPr>
            <p:ph sz="quarter" idx="13"/>
          </p:nvPr>
        </p:nvSpPr>
        <p:spPr>
          <a:xfrm>
            <a:off x="676654" y="2679192"/>
            <a:ext cx="7585029" cy="3447288"/>
          </a:xfrm>
        </p:spPr>
        <p:txBody>
          <a:bodyPr>
            <a:normAutofit fontScale="85000" lnSpcReduction="20000"/>
          </a:bodyPr>
          <a:lstStyle/>
          <a:p>
            <a:pPr>
              <a:buFont typeface="Arial" panose="020B0604020202020204" pitchFamily="34" charset="0"/>
              <a:buChar char="•"/>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District has a Parent and Family Engagement Plan. The summary of the this plan is in the Title I School &amp; Family Partnership Overview.</a:t>
            </a:r>
          </a:p>
          <a:p>
            <a:pPr>
              <a:buFont typeface="Arial" panose="020B0604020202020204" pitchFamily="34" charset="0"/>
              <a:buChar char="•"/>
              <a:defRPr/>
            </a:pPr>
            <a:endPar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may access the full plan at </a:t>
            </a:r>
            <a:r>
              <a:rPr lang="en-US" sz="2000" dirty="0">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www.pcsb.org/titleone</a:t>
            </a:r>
            <a:endParaRPr lang="en-US" sz="20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endParaRPr lang="en-US" sz="20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 Advisory Council (PAC) is responsible for reviewing and revising the District PFEP.  </a:t>
            </a:r>
          </a:p>
          <a:p>
            <a:pPr>
              <a:buFont typeface="Arial" panose="020B0604020202020204" pitchFamily="34" charset="0"/>
              <a:buChar char="•"/>
              <a:defRPr/>
            </a:pPr>
            <a:endPar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PAC will meet virtually or in-person with the district’s Title I Family Education Coordinator.</a:t>
            </a:r>
          </a:p>
          <a:p>
            <a:pPr>
              <a:buFont typeface="Arial" panose="020B0604020202020204" pitchFamily="34" charset="0"/>
              <a:buChar char="•"/>
              <a:defRPr/>
            </a:pPr>
            <a:endPar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PAC meets twice a year, if you are interested in representing our school please notify, </a:t>
            </a:r>
            <a:r>
              <a:rPr lang="en-US" sz="20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Stacia </a:t>
            </a:r>
            <a:r>
              <a:rPr lang="en-US" sz="2000" dirty="0" err="1">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Cancillere</a:t>
            </a:r>
            <a:endParaRPr lang="en-US" dirty="0"/>
          </a:p>
        </p:txBody>
      </p:sp>
    </p:spTree>
    <p:extLst>
      <p:ext uri="{BB962C8B-B14F-4D97-AF65-F5344CB8AC3E}">
        <p14:creationId xmlns:p14="http://schemas.microsoft.com/office/powerpoint/2010/main" val="3607960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81D5AD-65DE-452B-BAC1-1EC5CEE1B5DF}"/>
              </a:ext>
            </a:extLst>
          </p:cNvPr>
          <p:cNvSpPr>
            <a:spLocks noGrp="1"/>
          </p:cNvSpPr>
          <p:nvPr>
            <p:ph idx="1"/>
          </p:nvPr>
        </p:nvSpPr>
        <p:spPr/>
        <p:txBody>
          <a:bodyPr>
            <a:normAutofit fontScale="70000" lnSpcReduction="20000"/>
          </a:bodyPr>
          <a:lstStyle/>
          <a:p>
            <a:pPr marL="301943" lvl="1" indent="0">
              <a:buNone/>
            </a:pPr>
            <a:r>
              <a:rPr lang="en-US" altLang="en-US" sz="2600" dirty="0">
                <a:solidFill>
                  <a:schemeClr val="tx1"/>
                </a:solidFill>
                <a:latin typeface="Nirmala UI" panose="020B0502040204020203" pitchFamily="34" charset="0"/>
                <a:ea typeface="Nirmala UI" panose="020B0502040204020203" pitchFamily="34" charset="0"/>
                <a:cs typeface="Nirmala UI" panose="020B0502040204020203" pitchFamily="34" charset="0"/>
              </a:rPr>
              <a:t>School Report Cards </a:t>
            </a:r>
          </a:p>
          <a:p>
            <a:pPr marL="301943" lvl="1" indent="0">
              <a:buNone/>
            </a:pPr>
            <a:endParaRPr lang="en-US" altLang="en-US" sz="26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School Grade and Overview</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Population and Enrollment </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Assessments – Academic Achievement, Growth, and Population</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Assessments – English Language Learners </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Graduation and Beyond</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Educator Qualifications and Equity </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Long-Term Goals and Interim Progress</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Accelerated Course Enrollment </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Per-Pupil Expenditures </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National Data</a:t>
            </a:r>
          </a:p>
          <a:p>
            <a:pPr lvl="1"/>
            <a:endPar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marL="301943" lvl="1" indent="0">
              <a:buNone/>
            </a:pPr>
            <a:r>
              <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Available online at </a:t>
            </a:r>
            <a:r>
              <a:rPr lang="en-US" dirty="0">
                <a:hlinkClick r:id="rId2"/>
              </a:rPr>
              <a:t>https://edudata.fldoe.org/</a:t>
            </a:r>
            <a:r>
              <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or Front Office </a:t>
            </a:r>
          </a:p>
        </p:txBody>
      </p:sp>
      <p:sp>
        <p:nvSpPr>
          <p:cNvPr id="3" name="Title 2">
            <a:extLst>
              <a:ext uri="{FF2B5EF4-FFF2-40B4-BE49-F238E27FC236}">
                <a16:creationId xmlns:a16="http://schemas.microsoft.com/office/drawing/2014/main" id="{C964CCD3-204D-46F1-9C86-09158526D4D4}"/>
              </a:ext>
            </a:extLst>
          </p:cNvPr>
          <p:cNvSpPr>
            <a:spLocks noGrp="1"/>
          </p:cNvSpPr>
          <p:nvPr>
            <p:ph type="title"/>
          </p:nvPr>
        </p:nvSpPr>
        <p:spPr/>
        <p:txBody>
          <a:bodyPr/>
          <a:lstStyle/>
          <a:p>
            <a:r>
              <a:rPr lang="en-US" dirty="0"/>
              <a:t>Accountability </a:t>
            </a:r>
          </a:p>
        </p:txBody>
      </p:sp>
      <p:pic>
        <p:nvPicPr>
          <p:cNvPr id="5" name="Graphic 4" descr="Checklist">
            <a:extLst>
              <a:ext uri="{FF2B5EF4-FFF2-40B4-BE49-F238E27FC236}">
                <a16:creationId xmlns:a16="http://schemas.microsoft.com/office/drawing/2014/main" id="{D591E228-01E7-45BA-A79A-A73BC7CFD9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0968" y="507492"/>
            <a:ext cx="914400" cy="914400"/>
          </a:xfrm>
          <a:prstGeom prst="rect">
            <a:avLst/>
          </a:prstGeom>
        </p:spPr>
      </p:pic>
    </p:spTree>
    <p:extLst>
      <p:ext uri="{BB962C8B-B14F-4D97-AF65-F5344CB8AC3E}">
        <p14:creationId xmlns:p14="http://schemas.microsoft.com/office/powerpoint/2010/main" val="3150655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55D7C5-0D84-4E68-86B0-FA6687DE64F7}"/>
              </a:ext>
            </a:extLst>
          </p:cNvPr>
          <p:cNvSpPr/>
          <p:nvPr/>
        </p:nvSpPr>
        <p:spPr>
          <a:xfrm>
            <a:off x="826168" y="1800545"/>
            <a:ext cx="5309787" cy="369332"/>
          </a:xfrm>
          <a:prstGeom prst="rect">
            <a:avLst/>
          </a:prstGeom>
        </p:spPr>
        <p:txBody>
          <a:bodyPr wrap="none">
            <a:spAutoFit/>
          </a:bodyPr>
          <a:lstStyle/>
          <a:p>
            <a:r>
              <a:rPr lang="en-US" dirty="0">
                <a:solidFill>
                  <a:srgbClr val="201F1E"/>
                </a:solidFill>
                <a:latin typeface="Calibri" panose="020F0502020204030204" pitchFamily="34" charset="0"/>
              </a:rPr>
              <a:t>Visit to find district and school grades, </a:t>
            </a:r>
            <a:r>
              <a:rPr lang="en-US" dirty="0" err="1">
                <a:solidFill>
                  <a:srgbClr val="0070C0"/>
                </a:solidFill>
                <a:latin typeface="Calibri" panose="020F0502020204030204" pitchFamily="34" charset="0"/>
              </a:rPr>
              <a:t>EduData</a:t>
            </a:r>
            <a:r>
              <a:rPr lang="en-US" dirty="0">
                <a:solidFill>
                  <a:srgbClr val="0070C0"/>
                </a:solidFill>
                <a:latin typeface="Calibri" panose="020F0502020204030204" pitchFamily="34" charset="0"/>
              </a:rPr>
              <a:t> Portal</a:t>
            </a:r>
            <a:r>
              <a:rPr lang="en-US" dirty="0">
                <a:solidFill>
                  <a:srgbClr val="201F1E"/>
                </a:solidFill>
                <a:latin typeface="Calibri" panose="020F0502020204030204" pitchFamily="34" charset="0"/>
              </a:rPr>
              <a:t> </a:t>
            </a:r>
            <a:endParaRPr lang="en-US" dirty="0"/>
          </a:p>
        </p:txBody>
      </p:sp>
      <p:pic>
        <p:nvPicPr>
          <p:cNvPr id="4" name="Picture 3">
            <a:extLst>
              <a:ext uri="{FF2B5EF4-FFF2-40B4-BE49-F238E27FC236}">
                <a16:creationId xmlns:a16="http://schemas.microsoft.com/office/drawing/2014/main" id="{B1D1F1A7-B3F3-48CF-81D7-19F1004119BC}"/>
              </a:ext>
            </a:extLst>
          </p:cNvPr>
          <p:cNvPicPr>
            <a:picLocks noChangeAspect="1"/>
          </p:cNvPicPr>
          <p:nvPr/>
        </p:nvPicPr>
        <p:blipFill>
          <a:blip r:embed="rId3"/>
          <a:stretch>
            <a:fillRect/>
          </a:stretch>
        </p:blipFill>
        <p:spPr>
          <a:xfrm>
            <a:off x="810126" y="2515569"/>
            <a:ext cx="7636042" cy="3715655"/>
          </a:xfrm>
          <a:prstGeom prst="rect">
            <a:avLst/>
          </a:prstGeom>
        </p:spPr>
      </p:pic>
    </p:spTree>
    <p:extLst>
      <p:ext uri="{BB962C8B-B14F-4D97-AF65-F5344CB8AC3E}">
        <p14:creationId xmlns:p14="http://schemas.microsoft.com/office/powerpoint/2010/main" val="169559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3663" y="3039250"/>
            <a:ext cx="8053137" cy="2134330"/>
          </a:xfrm>
        </p:spPr>
        <p:txBody>
          <a:bodyPr>
            <a:normAutofit fontScale="92500" lnSpcReduction="20000"/>
          </a:bodyPr>
          <a:lstStyle/>
          <a:p>
            <a:pPr marL="0" indent="0">
              <a:buNone/>
            </a:pPr>
            <a:r>
              <a:rPr lang="en-US" altLang="en-US" sz="2000" b="1" u="sng"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School Grade A</a:t>
            </a:r>
          </a:p>
          <a:p>
            <a:pPr marL="0" indent="0">
              <a:buNone/>
            </a:pPr>
            <a:r>
              <a:rPr lang="en-US" altLang="en-US" sz="20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Strategies to focus on during 2021-22 school year:</a:t>
            </a:r>
          </a:p>
          <a:p>
            <a:r>
              <a:rPr lang="en-US" altLang="en-US" sz="20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Collegial Coaching</a:t>
            </a:r>
          </a:p>
          <a:p>
            <a:r>
              <a:rPr lang="en-US" altLang="en-US" sz="20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Focus on early foundational reading skills K-2 and vocabulary instruction in grades 3-5</a:t>
            </a:r>
          </a:p>
          <a:p>
            <a:r>
              <a:rPr lang="en-US" altLang="en-US" sz="20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Culturally Responsive Teaching Strategies</a:t>
            </a:r>
          </a:p>
          <a:p>
            <a:r>
              <a:rPr lang="en-US" altLang="en-US" sz="20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Infusing technology into all content areas</a:t>
            </a:r>
          </a:p>
        </p:txBody>
      </p:sp>
      <p:sp>
        <p:nvSpPr>
          <p:cNvPr id="3" name="Title 2"/>
          <p:cNvSpPr>
            <a:spLocks noGrp="1"/>
          </p:cNvSpPr>
          <p:nvPr>
            <p:ph type="title"/>
          </p:nvPr>
        </p:nvSpPr>
        <p:spPr/>
        <p:txBody>
          <a:bodyPr/>
          <a:lstStyle/>
          <a:p>
            <a:r>
              <a:rPr lang="en-US" altLang="en-US" dirty="0"/>
              <a:t>School Classification</a:t>
            </a:r>
            <a:endParaRPr lang="en-US" dirty="0"/>
          </a:p>
        </p:txBody>
      </p:sp>
      <p:pic>
        <p:nvPicPr>
          <p:cNvPr id="5" name="Graphic 4" descr="Shooting star">
            <a:extLst>
              <a:ext uri="{FF2B5EF4-FFF2-40B4-BE49-F238E27FC236}">
                <a16:creationId xmlns:a16="http://schemas.microsoft.com/office/drawing/2014/main" id="{C0BC3C55-6C09-4955-83EF-BC416B8DFB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2737" y="507492"/>
            <a:ext cx="914400" cy="914400"/>
          </a:xfrm>
          <a:prstGeom prst="rect">
            <a:avLst/>
          </a:prstGeom>
        </p:spPr>
      </p:pic>
    </p:spTree>
    <p:extLst>
      <p:ext uri="{BB962C8B-B14F-4D97-AF65-F5344CB8AC3E}">
        <p14:creationId xmlns:p14="http://schemas.microsoft.com/office/powerpoint/2010/main" val="1846223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81D5AD-65DE-452B-BAC1-1EC5CEE1B5DF}"/>
              </a:ext>
            </a:extLst>
          </p:cNvPr>
          <p:cNvSpPr>
            <a:spLocks noGrp="1"/>
          </p:cNvSpPr>
          <p:nvPr>
            <p:ph idx="1"/>
          </p:nvPr>
        </p:nvSpPr>
        <p:spPr/>
        <p:txBody>
          <a:bodyPr>
            <a:normAutofit/>
          </a:bodyPr>
          <a:lstStyle/>
          <a:p>
            <a:pPr lvl="1"/>
            <a:r>
              <a:rPr lang="en-US" sz="1800" dirty="0">
                <a:solidFill>
                  <a:schemeClr val="tx1"/>
                </a:solidFill>
                <a:ea typeface="Nirmala UI Semilight" panose="020B0402040204020203" pitchFamily="34" charset="0"/>
                <a:cs typeface="Nirmala UI Semilight" panose="020B0402040204020203" pitchFamily="34" charset="0"/>
              </a:rPr>
              <a:t>Florida’s academic content standards establish high expectations for all students.</a:t>
            </a:r>
          </a:p>
          <a:p>
            <a:pPr lvl="1"/>
            <a:endParaRPr lang="en-US" sz="1800" dirty="0">
              <a:solidFill>
                <a:schemeClr val="tx1"/>
              </a:solidFill>
            </a:endParaRPr>
          </a:p>
          <a:p>
            <a:pPr lvl="1"/>
            <a:r>
              <a:rPr lang="en-US" sz="1800" dirty="0">
                <a:solidFill>
                  <a:schemeClr val="tx1"/>
                </a:solidFill>
              </a:rPr>
              <a:t>Florida Standards identify what your child needs to know and be able to do in all content areas. You may read more information by visiting </a:t>
            </a:r>
            <a:r>
              <a:rPr lang="en-US" sz="1800" dirty="0">
                <a:solidFill>
                  <a:srgbClr val="0070C0"/>
                </a:solidFill>
              </a:rPr>
              <a:t>fldoe.org/academic/standards/.</a:t>
            </a:r>
          </a:p>
          <a:p>
            <a:pPr lvl="1"/>
            <a:endParaRPr lang="en-US" sz="1800" dirty="0">
              <a:solidFill>
                <a:schemeClr val="tx1"/>
              </a:solidFill>
            </a:endParaRPr>
          </a:p>
          <a:p>
            <a:pPr lvl="1"/>
            <a:r>
              <a:rPr lang="en-US" sz="1800" dirty="0">
                <a:solidFill>
                  <a:schemeClr val="tx1"/>
                </a:solidFill>
                <a:ea typeface="Nirmala UI Semilight" panose="020B0402040204020203" pitchFamily="34" charset="0"/>
                <a:cs typeface="Nirmala UI Semilight" panose="020B0402040204020203" pitchFamily="34" charset="0"/>
              </a:rPr>
              <a:t>Also, your child’s teacher will be able to explain the standards for your child’s grade level.</a:t>
            </a:r>
          </a:p>
          <a:p>
            <a:pPr marL="301943" lvl="1" indent="0">
              <a:buNone/>
            </a:pPr>
            <a:endParaRPr lang="en-US" dirty="0">
              <a:solidFill>
                <a:schemeClr val="tx1"/>
              </a:solidFill>
            </a:endParaRPr>
          </a:p>
          <a:p>
            <a:pPr lvl="1"/>
            <a:endPar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 name="Title 2">
            <a:extLst>
              <a:ext uri="{FF2B5EF4-FFF2-40B4-BE49-F238E27FC236}">
                <a16:creationId xmlns:a16="http://schemas.microsoft.com/office/drawing/2014/main" id="{C964CCD3-204D-46F1-9C86-09158526D4D4}"/>
              </a:ext>
            </a:extLst>
          </p:cNvPr>
          <p:cNvSpPr>
            <a:spLocks noGrp="1"/>
          </p:cNvSpPr>
          <p:nvPr>
            <p:ph type="title"/>
          </p:nvPr>
        </p:nvSpPr>
        <p:spPr/>
        <p:txBody>
          <a:bodyPr/>
          <a:lstStyle/>
          <a:p>
            <a:r>
              <a:rPr lang="en-US" dirty="0"/>
              <a:t>Florida Standards</a:t>
            </a:r>
          </a:p>
        </p:txBody>
      </p:sp>
      <p:pic>
        <p:nvPicPr>
          <p:cNvPr id="1026" name="Picture 2" descr="FL DOE Logo">
            <a:extLst>
              <a:ext uri="{FF2B5EF4-FFF2-40B4-BE49-F238E27FC236}">
                <a16:creationId xmlns:a16="http://schemas.microsoft.com/office/drawing/2014/main" id="{C2885CE3-6BD7-4D07-B2AB-B9EFA43AE70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5010" y="5662971"/>
            <a:ext cx="3238750" cy="92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8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Title I is the largest federal assistance program for our nation’s schools.</a:t>
            </a:r>
          </a:p>
          <a:p>
            <a:endPar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goal of Title I is a higher quality of education for every child. Its purpose is to address the academic needs of students and to assist them in meeting their state’s academic standards.</a:t>
            </a:r>
          </a:p>
          <a:p>
            <a:endPar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program serves millions of children in public elementary and secondary schools each year including eligible students in non-public schools.</a:t>
            </a:r>
          </a:p>
          <a:p>
            <a:endParaRPr lang="en-US" dirty="0"/>
          </a:p>
        </p:txBody>
      </p:sp>
      <p:sp>
        <p:nvSpPr>
          <p:cNvPr id="3" name="Title 2"/>
          <p:cNvSpPr>
            <a:spLocks noGrp="1"/>
          </p:cNvSpPr>
          <p:nvPr>
            <p:ph type="title"/>
          </p:nvPr>
        </p:nvSpPr>
        <p:spPr/>
        <p:txBody>
          <a:bodyPr/>
          <a:lstStyle/>
          <a:p>
            <a:r>
              <a:rPr lang="en-US" dirty="0"/>
              <a:t>About Title I</a:t>
            </a:r>
          </a:p>
        </p:txBody>
      </p:sp>
      <p:pic>
        <p:nvPicPr>
          <p:cNvPr id="5" name="Graphic 4" descr="Bank">
            <a:extLst>
              <a:ext uri="{FF2B5EF4-FFF2-40B4-BE49-F238E27FC236}">
                <a16:creationId xmlns:a16="http://schemas.microsoft.com/office/drawing/2014/main" id="{D00A19BB-551F-4CE4-BF47-145CBD97C6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7537" y="507492"/>
            <a:ext cx="914400" cy="914400"/>
          </a:xfrm>
          <a:prstGeom prst="rect">
            <a:avLst/>
          </a:prstGeom>
        </p:spPr>
      </p:pic>
    </p:spTree>
    <p:extLst>
      <p:ext uri="{BB962C8B-B14F-4D97-AF65-F5344CB8AC3E}">
        <p14:creationId xmlns:p14="http://schemas.microsoft.com/office/powerpoint/2010/main" val="1271637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63A2DF-49EA-4CB7-BD3E-065808202497}"/>
              </a:ext>
            </a:extLst>
          </p:cNvPr>
          <p:cNvSpPr>
            <a:spLocks noGrp="1"/>
          </p:cNvSpPr>
          <p:nvPr>
            <p:ph idx="1"/>
          </p:nvPr>
        </p:nvSpPr>
        <p:spPr>
          <a:xfrm>
            <a:off x="867833" y="2659425"/>
            <a:ext cx="7408333" cy="3450696"/>
          </a:xfrm>
        </p:spPr>
        <p:txBody>
          <a:bodyPr>
            <a:normAutofit/>
          </a:bodyPr>
          <a:lstStyle/>
          <a:p>
            <a:pPr marL="0" indent="0">
              <a:buNone/>
            </a:pPr>
            <a:r>
              <a:rPr lang="en-US" altLang="en-US" dirty="0">
                <a:solidFill>
                  <a:schemeClr val="tx1"/>
                </a:solidFill>
              </a:rPr>
              <a:t>Florida’s Standards form the framework of everything taught at school. </a:t>
            </a:r>
          </a:p>
          <a:p>
            <a:pPr marL="0" indent="0">
              <a:buNone/>
            </a:pPr>
            <a:endParaRPr lang="en-US" altLang="en-US" dirty="0">
              <a:solidFill>
                <a:schemeClr val="tx1"/>
              </a:solidFill>
            </a:endParaRPr>
          </a:p>
          <a:p>
            <a:pPr marL="0" indent="0">
              <a:buNone/>
            </a:pPr>
            <a:r>
              <a:rPr lang="en-US" altLang="en-US" dirty="0">
                <a:solidFill>
                  <a:schemeClr val="tx1"/>
                </a:solidFill>
              </a:rPr>
              <a:t>Curriculum</a:t>
            </a:r>
          </a:p>
          <a:p>
            <a:pPr lvl="1"/>
            <a:r>
              <a:rPr lang="en-US" altLang="en-US" dirty="0">
                <a:solidFill>
                  <a:schemeClr val="tx1"/>
                </a:solidFill>
              </a:rPr>
              <a:t>Reading</a:t>
            </a:r>
          </a:p>
          <a:p>
            <a:pPr lvl="1"/>
            <a:r>
              <a:rPr lang="en-US" altLang="en-US" dirty="0">
                <a:solidFill>
                  <a:schemeClr val="tx1"/>
                </a:solidFill>
              </a:rPr>
              <a:t>Mathematics</a:t>
            </a:r>
          </a:p>
          <a:p>
            <a:pPr lvl="1"/>
            <a:r>
              <a:rPr lang="en-US" altLang="en-US" dirty="0">
                <a:solidFill>
                  <a:schemeClr val="tx1"/>
                </a:solidFill>
              </a:rPr>
              <a:t>Writing</a:t>
            </a:r>
          </a:p>
          <a:p>
            <a:pPr lvl="1"/>
            <a:r>
              <a:rPr lang="en-US" altLang="en-US" dirty="0">
                <a:solidFill>
                  <a:schemeClr val="tx1"/>
                </a:solidFill>
              </a:rPr>
              <a:t>Science</a:t>
            </a:r>
            <a:endParaRPr lang="en-US" dirty="0">
              <a:solidFill>
                <a:schemeClr val="tx1"/>
              </a:solidFill>
            </a:endParaRPr>
          </a:p>
          <a:p>
            <a:pPr marL="0" indent="0">
              <a:buNone/>
            </a:pPr>
            <a:endParaRPr lang="en-US" dirty="0"/>
          </a:p>
          <a:p>
            <a:endParaRPr lang="en-US" dirty="0"/>
          </a:p>
        </p:txBody>
      </p:sp>
      <p:sp>
        <p:nvSpPr>
          <p:cNvPr id="3" name="Title 2">
            <a:extLst>
              <a:ext uri="{FF2B5EF4-FFF2-40B4-BE49-F238E27FC236}">
                <a16:creationId xmlns:a16="http://schemas.microsoft.com/office/drawing/2014/main" id="{DEB8B949-4606-4387-A088-DC4201E9B5AA}"/>
              </a:ext>
            </a:extLst>
          </p:cNvPr>
          <p:cNvSpPr>
            <a:spLocks noGrp="1"/>
          </p:cNvSpPr>
          <p:nvPr>
            <p:ph type="title"/>
          </p:nvPr>
        </p:nvSpPr>
        <p:spPr/>
        <p:txBody>
          <a:bodyPr/>
          <a:lstStyle/>
          <a:p>
            <a:r>
              <a:rPr lang="en-US" dirty="0"/>
              <a:t>School’s Curriculum</a:t>
            </a:r>
          </a:p>
        </p:txBody>
      </p:sp>
      <p:pic>
        <p:nvPicPr>
          <p:cNvPr id="5" name="Graphic 4" descr="Books">
            <a:extLst>
              <a:ext uri="{FF2B5EF4-FFF2-40B4-BE49-F238E27FC236}">
                <a16:creationId xmlns:a16="http://schemas.microsoft.com/office/drawing/2014/main" id="{A7283576-5785-4367-A7F5-93BF063F22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2632" y="573505"/>
            <a:ext cx="914400" cy="914400"/>
          </a:xfrm>
          <a:prstGeom prst="rect">
            <a:avLst/>
          </a:prstGeom>
        </p:spPr>
      </p:pic>
    </p:spTree>
    <p:extLst>
      <p:ext uri="{BB962C8B-B14F-4D97-AF65-F5344CB8AC3E}">
        <p14:creationId xmlns:p14="http://schemas.microsoft.com/office/powerpoint/2010/main" val="56742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D1C9FE-2E7C-4901-A8EE-8F66BEC2D492}"/>
              </a:ext>
            </a:extLst>
          </p:cNvPr>
          <p:cNvSpPr>
            <a:spLocks noGrp="1"/>
          </p:cNvSpPr>
          <p:nvPr>
            <p:ph idx="1"/>
          </p:nvPr>
        </p:nvSpPr>
        <p:spPr/>
        <p:txBody>
          <a:bodyPr/>
          <a:lstStyle/>
          <a:p>
            <a:r>
              <a:rPr lang="en-US" dirty="0">
                <a:solidFill>
                  <a:schemeClr val="tx1"/>
                </a:solidFill>
              </a:rPr>
              <a:t>Fall Assessment- </a:t>
            </a:r>
          </a:p>
          <a:p>
            <a:pPr marL="0" indent="0">
              <a:buNone/>
            </a:pPr>
            <a:r>
              <a:rPr lang="en-US" dirty="0">
                <a:solidFill>
                  <a:schemeClr val="tx1"/>
                </a:solidFill>
              </a:rPr>
              <a:t>	</a:t>
            </a:r>
            <a:r>
              <a:rPr lang="en-US" sz="1800" dirty="0">
                <a:solidFill>
                  <a:schemeClr val="tx1"/>
                </a:solidFill>
              </a:rPr>
              <a:t>FLKRS (Florida Kindergarten Readiness Assessment)</a:t>
            </a:r>
          </a:p>
          <a:p>
            <a:pPr marL="0" indent="0">
              <a:buNone/>
            </a:pPr>
            <a:endParaRPr lang="en-US" sz="1800" dirty="0">
              <a:solidFill>
                <a:schemeClr val="tx1"/>
              </a:solidFill>
            </a:endParaRPr>
          </a:p>
          <a:p>
            <a:r>
              <a:rPr lang="en-US" dirty="0">
                <a:solidFill>
                  <a:schemeClr val="tx1"/>
                </a:solidFill>
              </a:rPr>
              <a:t>Spring Assessments- </a:t>
            </a:r>
          </a:p>
          <a:p>
            <a:pPr marL="0" indent="0">
              <a:buNone/>
            </a:pPr>
            <a:r>
              <a:rPr lang="en-US" dirty="0">
                <a:solidFill>
                  <a:schemeClr val="tx1"/>
                </a:solidFill>
              </a:rPr>
              <a:t>	</a:t>
            </a:r>
            <a:r>
              <a:rPr lang="en-US" sz="1800" dirty="0">
                <a:solidFill>
                  <a:schemeClr val="tx1"/>
                </a:solidFill>
              </a:rPr>
              <a:t>ELA Gr 3-10</a:t>
            </a:r>
          </a:p>
          <a:p>
            <a:pPr marL="0" indent="0">
              <a:buNone/>
            </a:pPr>
            <a:r>
              <a:rPr lang="en-US" sz="1800" dirty="0">
                <a:solidFill>
                  <a:schemeClr val="tx1"/>
                </a:solidFill>
              </a:rPr>
              <a:t>	Math Gr 3-8</a:t>
            </a:r>
          </a:p>
          <a:p>
            <a:pPr marL="0" indent="0">
              <a:buNone/>
            </a:pPr>
            <a:r>
              <a:rPr lang="en-US" sz="1800" dirty="0">
                <a:solidFill>
                  <a:schemeClr val="tx1"/>
                </a:solidFill>
              </a:rPr>
              <a:t>	Science Grs 5 and 8</a:t>
            </a:r>
          </a:p>
        </p:txBody>
      </p:sp>
      <p:sp>
        <p:nvSpPr>
          <p:cNvPr id="3" name="Title 2">
            <a:extLst>
              <a:ext uri="{FF2B5EF4-FFF2-40B4-BE49-F238E27FC236}">
                <a16:creationId xmlns:a16="http://schemas.microsoft.com/office/drawing/2014/main" id="{714782BC-D5D8-4A05-B9F3-C0D05A62501C}"/>
              </a:ext>
            </a:extLst>
          </p:cNvPr>
          <p:cNvSpPr>
            <a:spLocks noGrp="1"/>
          </p:cNvSpPr>
          <p:nvPr>
            <p:ph type="title"/>
          </p:nvPr>
        </p:nvSpPr>
        <p:spPr/>
        <p:txBody>
          <a:bodyPr>
            <a:normAutofit fontScale="90000"/>
          </a:bodyPr>
          <a:lstStyle/>
          <a:p>
            <a:r>
              <a:rPr lang="en-US" altLang="en-US" dirty="0"/>
              <a:t>Florida Standards Assessment</a:t>
            </a:r>
            <a:br>
              <a:rPr lang="en-US" altLang="en-US" dirty="0"/>
            </a:br>
            <a:r>
              <a:rPr lang="en-US" altLang="en-US" dirty="0"/>
              <a:t>(FSA)</a:t>
            </a:r>
            <a:endParaRPr lang="en-US" dirty="0"/>
          </a:p>
        </p:txBody>
      </p:sp>
    </p:spTree>
    <p:extLst>
      <p:ext uri="{BB962C8B-B14F-4D97-AF65-F5344CB8AC3E}">
        <p14:creationId xmlns:p14="http://schemas.microsoft.com/office/powerpoint/2010/main" val="1891713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4B2D77-0464-47DB-A083-589E192D2BEB}"/>
              </a:ext>
            </a:extLst>
          </p:cNvPr>
          <p:cNvSpPr>
            <a:spLocks noGrp="1"/>
          </p:cNvSpPr>
          <p:nvPr>
            <p:ph idx="1"/>
          </p:nvPr>
        </p:nvSpPr>
        <p:spPr>
          <a:xfrm>
            <a:off x="807898" y="3000766"/>
            <a:ext cx="7408333" cy="2947291"/>
          </a:xfrm>
        </p:spPr>
        <p:txBody>
          <a:bodyPr>
            <a:normAutofit/>
          </a:bodyPr>
          <a:lstStyle/>
          <a:p>
            <a:pPr marL="0" indent="0">
              <a:buNone/>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K-2 in ELA during 2021-22 schoolyear</a:t>
            </a:r>
          </a:p>
          <a:p>
            <a:pPr marL="0" indent="0">
              <a:buNone/>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by visiting</a:t>
            </a: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dirty="0">
                <a:hlinkClick r:id="rId3"/>
              </a:rPr>
              <a:t>http://www.fldoe.org/standardsreview/</a:t>
            </a:r>
            <a:endParaRPr lang="en-US" dirty="0"/>
          </a:p>
          <a:p>
            <a:endParaRPr lang="en-US" dirty="0"/>
          </a:p>
          <a:p>
            <a:endParaRPr lang="en-US" dirty="0"/>
          </a:p>
        </p:txBody>
      </p:sp>
      <p:sp>
        <p:nvSpPr>
          <p:cNvPr id="3" name="Title 2">
            <a:extLst>
              <a:ext uri="{FF2B5EF4-FFF2-40B4-BE49-F238E27FC236}">
                <a16:creationId xmlns:a16="http://schemas.microsoft.com/office/drawing/2014/main" id="{DFEFD7C6-C595-4260-B5E5-17334A7999CB}"/>
              </a:ext>
            </a:extLst>
          </p:cNvPr>
          <p:cNvSpPr>
            <a:spLocks noGrp="1"/>
          </p:cNvSpPr>
          <p:nvPr>
            <p:ph type="title"/>
          </p:nvPr>
        </p:nvSpPr>
        <p:spPr/>
        <p:txBody>
          <a:bodyPr/>
          <a:lstStyle/>
          <a:p>
            <a:endParaRPr lang="en-US" dirty="0"/>
          </a:p>
        </p:txBody>
      </p:sp>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4000" cy="224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533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EFD7C6-C595-4260-B5E5-17334A7999CB}"/>
              </a:ext>
            </a:extLst>
          </p:cNvPr>
          <p:cNvSpPr>
            <a:spLocks noGrp="1"/>
          </p:cNvSpPr>
          <p:nvPr>
            <p:ph type="title"/>
          </p:nvPr>
        </p:nvSpPr>
        <p:spPr/>
        <p:txBody>
          <a:bodyPr/>
          <a:lstStyle/>
          <a:p>
            <a:endParaRPr lang="en-US" dirty="0"/>
          </a:p>
        </p:txBody>
      </p:sp>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2246274"/>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a:extLst>
              <a:ext uri="{FF2B5EF4-FFF2-40B4-BE49-F238E27FC236}">
                <a16:creationId xmlns:a16="http://schemas.microsoft.com/office/drawing/2014/main" id="{675CE684-CBBA-497B-89A5-E836D56A85E9}"/>
              </a:ext>
            </a:extLst>
          </p:cNvPr>
          <p:cNvPicPr>
            <a:picLocks noGrp="1" noChangeAspect="1"/>
          </p:cNvPicPr>
          <p:nvPr>
            <p:ph idx="1"/>
          </p:nvPr>
        </p:nvPicPr>
        <p:blipFill>
          <a:blip r:embed="rId4"/>
          <a:stretch>
            <a:fillRect/>
          </a:stretch>
        </p:blipFill>
        <p:spPr>
          <a:xfrm>
            <a:off x="1147011" y="2498474"/>
            <a:ext cx="7098631" cy="3830136"/>
          </a:xfrm>
          <a:prstGeom prst="rect">
            <a:avLst/>
          </a:prstGeom>
        </p:spPr>
      </p:pic>
    </p:spTree>
    <p:extLst>
      <p:ext uri="{BB962C8B-B14F-4D97-AF65-F5344CB8AC3E}">
        <p14:creationId xmlns:p14="http://schemas.microsoft.com/office/powerpoint/2010/main" val="2963212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182C7-75D2-4AE2-8A90-40A12D5F6B5F}"/>
              </a:ext>
            </a:extLst>
          </p:cNvPr>
          <p:cNvSpPr>
            <a:spLocks noGrp="1"/>
          </p:cNvSpPr>
          <p:nvPr>
            <p:ph type="title"/>
          </p:nvPr>
        </p:nvSpPr>
        <p:spPr/>
        <p:txBody>
          <a:bodyPr>
            <a:normAutofit fontScale="90000"/>
          </a:bodyPr>
          <a:lstStyle/>
          <a:p>
            <a:r>
              <a:rPr lang="en-US" altLang="en-US" dirty="0"/>
              <a:t>  We need your help!</a:t>
            </a:r>
            <a:br>
              <a:rPr lang="en-US" altLang="en-US" dirty="0"/>
            </a:br>
            <a:r>
              <a:rPr lang="en-US" altLang="en-US" dirty="0"/>
              <a:t>  Active Parent Involvement</a:t>
            </a:r>
            <a:endParaRPr lang="en-US" dirty="0"/>
          </a:p>
        </p:txBody>
      </p:sp>
      <p:sp>
        <p:nvSpPr>
          <p:cNvPr id="3" name="Content Placeholder 2">
            <a:extLst>
              <a:ext uri="{FF2B5EF4-FFF2-40B4-BE49-F238E27FC236}">
                <a16:creationId xmlns:a16="http://schemas.microsoft.com/office/drawing/2014/main" id="{948B8720-2C7B-4748-9684-071C344CDECB}"/>
              </a:ext>
            </a:extLst>
          </p:cNvPr>
          <p:cNvSpPr>
            <a:spLocks noGrp="1"/>
          </p:cNvSpPr>
          <p:nvPr>
            <p:ph sz="quarter" idx="13"/>
          </p:nvPr>
        </p:nvSpPr>
        <p:spPr/>
        <p:txBody>
          <a:bodyPr>
            <a:normAutofit/>
          </a:bodyPr>
          <a:lstStyle/>
          <a:p>
            <a:pPr>
              <a:lnSpc>
                <a:spcPct val="90000"/>
              </a:lnSpc>
            </a:pPr>
            <a:r>
              <a:rPr lang="en-US" alt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Share a love of learning</a:t>
            </a:r>
          </a:p>
          <a:p>
            <a:pPr>
              <a:lnSpc>
                <a:spcPct val="90000"/>
              </a:lnSpc>
            </a:pPr>
            <a:r>
              <a:rPr lang="en-US" alt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Read to and with your child</a:t>
            </a:r>
          </a:p>
          <a:p>
            <a:pPr>
              <a:lnSpc>
                <a:spcPct val="90000"/>
              </a:lnSpc>
            </a:pPr>
            <a:r>
              <a:rPr lang="en-US" alt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Review the Compact throughout the year</a:t>
            </a:r>
          </a:p>
          <a:p>
            <a:pPr>
              <a:lnSpc>
                <a:spcPct val="90000"/>
              </a:lnSpc>
            </a:pPr>
            <a:r>
              <a:rPr lang="en-US" alt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Keep Portal info up to date</a:t>
            </a:r>
          </a:p>
          <a:p>
            <a:pPr>
              <a:lnSpc>
                <a:spcPct val="90000"/>
              </a:lnSpc>
            </a:pPr>
            <a:r>
              <a:rPr lang="en-US" alt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Volunteer</a:t>
            </a:r>
          </a:p>
          <a:p>
            <a:pPr>
              <a:lnSpc>
                <a:spcPct val="90000"/>
              </a:lnSpc>
            </a:pPr>
            <a:r>
              <a:rPr lang="en-US" alt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Participate in giving your input for our SIP, PFEP, and budget</a:t>
            </a:r>
          </a:p>
          <a:p>
            <a:endParaRPr lang="en-US" dirty="0"/>
          </a:p>
        </p:txBody>
      </p:sp>
      <p:sp>
        <p:nvSpPr>
          <p:cNvPr id="4" name="Content Placeholder 3">
            <a:extLst>
              <a:ext uri="{FF2B5EF4-FFF2-40B4-BE49-F238E27FC236}">
                <a16:creationId xmlns:a16="http://schemas.microsoft.com/office/drawing/2014/main" id="{F638293F-6C66-4A73-A4D4-EF076B829E15}"/>
              </a:ext>
            </a:extLst>
          </p:cNvPr>
          <p:cNvSpPr>
            <a:spLocks noGrp="1"/>
          </p:cNvSpPr>
          <p:nvPr>
            <p:ph sz="quarter" idx="14"/>
          </p:nvPr>
        </p:nvSpPr>
        <p:spPr/>
        <p:txBody>
          <a:bodyPr>
            <a:normAutofit/>
          </a:bodyPr>
          <a:lstStyle/>
          <a:p>
            <a:pPr>
              <a:lnSpc>
                <a:spcPct val="90000"/>
              </a:lnSpc>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Show interest in your child’s school day</a:t>
            </a:r>
          </a:p>
          <a:p>
            <a:pPr>
              <a:lnSpc>
                <a:spcPct val="90000"/>
              </a:lnSpc>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Ask her/him questions</a:t>
            </a:r>
          </a:p>
          <a:p>
            <a:pPr>
              <a:lnSpc>
                <a:spcPct val="90000"/>
              </a:lnSpc>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Check homework</a:t>
            </a:r>
          </a:p>
          <a:p>
            <a:pPr>
              <a:lnSpc>
                <a:spcPct val="90000"/>
              </a:lnSpc>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Praise their efforts </a:t>
            </a:r>
          </a:p>
          <a:p>
            <a:pPr>
              <a:lnSpc>
                <a:spcPct val="90000"/>
              </a:lnSpc>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Encourage good study habits </a:t>
            </a:r>
          </a:p>
          <a:p>
            <a:pPr>
              <a:lnSpc>
                <a:spcPct val="90000"/>
              </a:lnSpc>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Communicate with the   teachers and other staff</a:t>
            </a:r>
          </a:p>
          <a:p>
            <a:pPr>
              <a:lnSpc>
                <a:spcPct val="90000"/>
              </a:lnSpc>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Virtually or in-person attend events</a:t>
            </a:r>
          </a:p>
          <a:p>
            <a:endParaRPr lang="en-US" dirty="0"/>
          </a:p>
        </p:txBody>
      </p:sp>
      <p:pic>
        <p:nvPicPr>
          <p:cNvPr id="6" name="Graphic 5" descr="Family with two children">
            <a:extLst>
              <a:ext uri="{FF2B5EF4-FFF2-40B4-BE49-F238E27FC236}">
                <a16:creationId xmlns:a16="http://schemas.microsoft.com/office/drawing/2014/main" id="{0D1D94D2-86A7-4979-B4D0-AD62796BC4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6655" y="507492"/>
            <a:ext cx="914400" cy="914400"/>
          </a:xfrm>
          <a:prstGeom prst="rect">
            <a:avLst/>
          </a:prstGeom>
        </p:spPr>
      </p:pic>
    </p:spTree>
    <p:extLst>
      <p:ext uri="{BB962C8B-B14F-4D97-AF65-F5344CB8AC3E}">
        <p14:creationId xmlns:p14="http://schemas.microsoft.com/office/powerpoint/2010/main" val="2316978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182C7-75D2-4AE2-8A90-40A12D5F6B5F}"/>
              </a:ext>
            </a:extLst>
          </p:cNvPr>
          <p:cNvSpPr>
            <a:spLocks noGrp="1"/>
          </p:cNvSpPr>
          <p:nvPr>
            <p:ph type="title"/>
          </p:nvPr>
        </p:nvSpPr>
        <p:spPr/>
        <p:txBody>
          <a:bodyPr>
            <a:normAutofit/>
          </a:bodyPr>
          <a:lstStyle/>
          <a:p>
            <a:r>
              <a:rPr lang="en-US" altLang="en-US" dirty="0"/>
              <a:t>  </a:t>
            </a:r>
            <a:r>
              <a:rPr lang="en-US" altLang="en-US" sz="2800" dirty="0"/>
              <a:t>Working Together for Student Success</a:t>
            </a:r>
            <a:endParaRPr lang="en-US" sz="2800" dirty="0"/>
          </a:p>
        </p:txBody>
      </p:sp>
      <p:sp>
        <p:nvSpPr>
          <p:cNvPr id="3" name="Content Placeholder 2">
            <a:extLst>
              <a:ext uri="{FF2B5EF4-FFF2-40B4-BE49-F238E27FC236}">
                <a16:creationId xmlns:a16="http://schemas.microsoft.com/office/drawing/2014/main" id="{948B8720-2C7B-4748-9684-071C344CDECB}"/>
              </a:ext>
            </a:extLst>
          </p:cNvPr>
          <p:cNvSpPr>
            <a:spLocks noGrp="1"/>
          </p:cNvSpPr>
          <p:nvPr>
            <p:ph sz="quarter" idx="13"/>
          </p:nvPr>
        </p:nvSpPr>
        <p:spPr>
          <a:xfrm>
            <a:off x="1431235" y="2273815"/>
            <a:ext cx="6281530" cy="2719604"/>
          </a:xfrm>
        </p:spPr>
        <p:txBody>
          <a:bodyPr>
            <a:normAutofit/>
          </a:bodyPr>
          <a:lstStyle/>
          <a:p>
            <a:pPr marL="0" indent="0">
              <a:lnSpc>
                <a:spcPct val="90000"/>
              </a:lnSpc>
              <a:buNone/>
            </a:pPr>
            <a:r>
              <a:rPr lang="en-US" alt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Please join us virtually or in-person…</a:t>
            </a:r>
          </a:p>
          <a:p>
            <a:pPr>
              <a:lnSpc>
                <a:spcPct val="90000"/>
              </a:lnSpc>
            </a:pPr>
            <a:endParaRPr lang="en-US" altLang="en-US" sz="20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dirty="0"/>
              <a:t>PTA – Last Tuesday  of each month at 3:15 pm</a:t>
            </a:r>
          </a:p>
          <a:p>
            <a:r>
              <a:rPr lang="en-US" dirty="0"/>
              <a:t>SAC – Monthly TBD</a:t>
            </a:r>
          </a:p>
        </p:txBody>
      </p:sp>
      <p:pic>
        <p:nvPicPr>
          <p:cNvPr id="6" name="Graphic 5" descr="Family with two children">
            <a:extLst>
              <a:ext uri="{FF2B5EF4-FFF2-40B4-BE49-F238E27FC236}">
                <a16:creationId xmlns:a16="http://schemas.microsoft.com/office/drawing/2014/main" id="{0D1D94D2-86A7-4979-B4D0-AD62796BC4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6655" y="507492"/>
            <a:ext cx="914400" cy="914400"/>
          </a:xfrm>
          <a:prstGeom prst="rect">
            <a:avLst/>
          </a:prstGeom>
        </p:spPr>
      </p:pic>
      <p:pic>
        <p:nvPicPr>
          <p:cNvPr id="9" name="Picture 8">
            <a:extLst>
              <a:ext uri="{FF2B5EF4-FFF2-40B4-BE49-F238E27FC236}">
                <a16:creationId xmlns:a16="http://schemas.microsoft.com/office/drawing/2014/main" id="{2DD1D214-84E5-4BD3-B94D-D6004323C165}"/>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720268">
            <a:off x="6502898" y="4614271"/>
            <a:ext cx="1815698" cy="1815698"/>
          </a:xfrm>
          <a:prstGeom prst="rect">
            <a:avLst/>
          </a:prstGeom>
        </p:spPr>
      </p:pic>
    </p:spTree>
    <p:extLst>
      <p:ext uri="{BB962C8B-B14F-4D97-AF65-F5344CB8AC3E}">
        <p14:creationId xmlns:p14="http://schemas.microsoft.com/office/powerpoint/2010/main" val="3105949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CEE7-CA97-4222-A970-7F620AB0F4CA}"/>
              </a:ext>
            </a:extLst>
          </p:cNvPr>
          <p:cNvSpPr>
            <a:spLocks noGrp="1"/>
          </p:cNvSpPr>
          <p:nvPr>
            <p:ph type="title"/>
          </p:nvPr>
        </p:nvSpPr>
        <p:spPr/>
        <p:txBody>
          <a:bodyPr/>
          <a:lstStyle/>
          <a:p>
            <a:r>
              <a:rPr lang="en-US" dirty="0"/>
              <a:t>Additional Resources</a:t>
            </a:r>
          </a:p>
        </p:txBody>
      </p:sp>
      <p:pic>
        <p:nvPicPr>
          <p:cNvPr id="2050" name="Picture 2" descr="Get Engaged logo ">
            <a:extLst>
              <a:ext uri="{FF2B5EF4-FFF2-40B4-BE49-F238E27FC236}">
                <a16:creationId xmlns:a16="http://schemas.microsoft.com/office/drawing/2014/main" id="{2EF341C3-21FF-4C8D-8692-DBC8EA4B77F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83637" y="5038457"/>
            <a:ext cx="2934406" cy="159631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F223425-A455-4411-A50A-36506BD81B6B}"/>
              </a:ext>
            </a:extLst>
          </p:cNvPr>
          <p:cNvSpPr txBox="1"/>
          <p:nvPr/>
        </p:nvSpPr>
        <p:spPr>
          <a:xfrm>
            <a:off x="735174" y="2223386"/>
            <a:ext cx="4628147" cy="4462760"/>
          </a:xfrm>
          <a:prstGeom prst="rect">
            <a:avLst/>
          </a:prstGeom>
          <a:noFill/>
        </p:spPr>
        <p:txBody>
          <a:bodyPr wrap="square" rtlCol="0">
            <a:spAutoFit/>
          </a:bodyPr>
          <a:lstStyle/>
          <a:p>
            <a:r>
              <a:rPr lang="en-US" sz="1400" b="1" dirty="0">
                <a:solidFill>
                  <a:srgbClr val="032B5B"/>
                </a:solidFill>
                <a:latin typeface="Open Sans Condensed"/>
              </a:rPr>
              <a:t>Title I Parent &amp; Family Coordinator – Amy Brown</a:t>
            </a:r>
          </a:p>
          <a:p>
            <a:r>
              <a:rPr lang="en-US" sz="1400" dirty="0">
                <a:solidFill>
                  <a:srgbClr val="032B5B"/>
                </a:solidFill>
                <a:latin typeface="Open Sans Condensed"/>
                <a:hlinkClick r:id="rId3"/>
              </a:rPr>
              <a:t>dodgeam@pcsb.org</a:t>
            </a:r>
            <a:endParaRPr lang="en-US" sz="1400" dirty="0">
              <a:solidFill>
                <a:srgbClr val="032B5B"/>
              </a:solidFill>
              <a:latin typeface="Open Sans Condensed"/>
            </a:endParaRPr>
          </a:p>
          <a:p>
            <a:endParaRPr lang="en-US" sz="1400" b="1" dirty="0">
              <a:solidFill>
                <a:srgbClr val="032B5B"/>
              </a:solidFill>
              <a:latin typeface="Open Sans Condensed"/>
            </a:endParaRPr>
          </a:p>
          <a:p>
            <a:r>
              <a:rPr lang="en-US" sz="1400" b="1" dirty="0">
                <a:solidFill>
                  <a:srgbClr val="032B5B"/>
                </a:solidFill>
                <a:latin typeface="Open Sans Condensed"/>
              </a:rPr>
              <a:t>Learning at Home Family Resources - </a:t>
            </a:r>
            <a:r>
              <a:rPr lang="en-US" sz="1400" u="sng" dirty="0">
                <a:hlinkClick r:id="rId4"/>
              </a:rPr>
              <a:t>https://www.pcsb.org/Page/32836</a:t>
            </a:r>
            <a:endParaRPr lang="en-US" sz="1400" u="sng" dirty="0"/>
          </a:p>
          <a:p>
            <a:endParaRPr lang="en-US" sz="1400" b="1" dirty="0">
              <a:solidFill>
                <a:srgbClr val="032B5B"/>
              </a:solidFill>
              <a:latin typeface="Open Sans Condensed"/>
            </a:endParaRPr>
          </a:p>
          <a:p>
            <a:r>
              <a:rPr lang="en-US" sz="1400" b="1" dirty="0">
                <a:solidFill>
                  <a:srgbClr val="032B5B"/>
                </a:solidFill>
                <a:latin typeface="Open Sans Condensed"/>
              </a:rPr>
              <a:t>Volunteer in a Pinellas County School - </a:t>
            </a:r>
            <a:r>
              <a:rPr lang="en-US" sz="1400" i="1" dirty="0">
                <a:hlinkClick r:id="rId5"/>
              </a:rPr>
              <a:t>htt</a:t>
            </a:r>
            <a:r>
              <a:rPr lang="en-US" sz="1400" dirty="0">
                <a:hlinkClick r:id="rId5"/>
              </a:rPr>
              <a:t>ps://www.pcsb.org/Page/459</a:t>
            </a:r>
            <a:endParaRPr lang="en-US" sz="1400" dirty="0"/>
          </a:p>
          <a:p>
            <a:endParaRPr lang="en-US" sz="1400" b="1" dirty="0">
              <a:solidFill>
                <a:srgbClr val="032B5B"/>
              </a:solidFill>
              <a:latin typeface="Open Sans Condensed"/>
            </a:endParaRPr>
          </a:p>
          <a:p>
            <a:r>
              <a:rPr lang="en-US" sz="1400" b="1" dirty="0">
                <a:solidFill>
                  <a:srgbClr val="032B5B"/>
                </a:solidFill>
                <a:latin typeface="Open Sans Condensed"/>
              </a:rPr>
              <a:t>Mentoring &amp; Tutoring - This Year it's Virtual -</a:t>
            </a:r>
            <a:r>
              <a:rPr lang="en-US" sz="1400" dirty="0">
                <a:hlinkClick r:id="rId6"/>
              </a:rPr>
              <a:t>https://www.pcsb.org/Page/461</a:t>
            </a:r>
            <a:endParaRPr lang="en-US" sz="1400" dirty="0"/>
          </a:p>
          <a:p>
            <a:r>
              <a:rPr lang="en-US" sz="1400" b="1" dirty="0">
                <a:solidFill>
                  <a:srgbClr val="032B5B"/>
                </a:solidFill>
                <a:latin typeface="Open Sans Condensed"/>
              </a:rPr>
              <a:t> </a:t>
            </a:r>
          </a:p>
          <a:p>
            <a:r>
              <a:rPr lang="en-US" sz="1400" b="1" dirty="0">
                <a:solidFill>
                  <a:srgbClr val="032B5B"/>
                </a:solidFill>
                <a:latin typeface="Open Sans Condensed"/>
              </a:rPr>
              <a:t>Parent Advocacy – </a:t>
            </a:r>
            <a:r>
              <a:rPr lang="en-US" sz="1400" b="1" dirty="0" err="1">
                <a:solidFill>
                  <a:srgbClr val="032B5B"/>
                </a:solidFill>
                <a:latin typeface="Open Sans Condensed"/>
              </a:rPr>
              <a:t>Keosha</a:t>
            </a:r>
            <a:r>
              <a:rPr lang="en-US" sz="1400" b="1" dirty="0">
                <a:solidFill>
                  <a:srgbClr val="032B5B"/>
                </a:solidFill>
                <a:latin typeface="Open Sans Condensed"/>
              </a:rPr>
              <a:t> Simmons </a:t>
            </a:r>
            <a:r>
              <a:rPr lang="en-US" sz="1400" u="sng" dirty="0">
                <a:solidFill>
                  <a:srgbClr val="032B5B"/>
                </a:solidFill>
                <a:latin typeface="Open Sans Condensed"/>
                <a:hlinkClick r:id="rId7"/>
              </a:rPr>
              <a:t>simmonskeo@pcsb.org</a:t>
            </a:r>
            <a:endParaRPr lang="en-US" sz="1400" u="sng" dirty="0">
              <a:solidFill>
                <a:srgbClr val="032B5B"/>
              </a:solidFill>
              <a:latin typeface="Open Sans Condensed"/>
            </a:endParaRPr>
          </a:p>
          <a:p>
            <a:endParaRPr lang="en-US" sz="1400" b="1" dirty="0">
              <a:solidFill>
                <a:srgbClr val="032B5B"/>
              </a:solidFill>
              <a:latin typeface="Open Sans Condensed"/>
            </a:endParaRPr>
          </a:p>
          <a:p>
            <a:r>
              <a:rPr lang="en-US" sz="1400" b="1" dirty="0">
                <a:solidFill>
                  <a:srgbClr val="032B5B"/>
                </a:solidFill>
                <a:latin typeface="Open Sans Condensed"/>
              </a:rPr>
              <a:t>Parent Academy POWER HOURS Webinars </a:t>
            </a:r>
            <a:r>
              <a:rPr lang="en-US" b="1" dirty="0">
                <a:solidFill>
                  <a:srgbClr val="032B5B"/>
                </a:solidFill>
                <a:latin typeface="Open Sans Condensed"/>
              </a:rPr>
              <a:t>- </a:t>
            </a:r>
            <a:r>
              <a:rPr lang="en-US" sz="1400" dirty="0">
                <a:hlinkClick r:id="rId8"/>
              </a:rPr>
              <a:t>https://www.pcsb.org/Page/26534</a:t>
            </a:r>
            <a:endParaRPr lang="en-US" sz="1400" dirty="0"/>
          </a:p>
          <a:p>
            <a:endParaRPr lang="en-US" sz="1400" dirty="0"/>
          </a:p>
          <a:p>
            <a:r>
              <a:rPr lang="en-US" sz="1400" b="1" dirty="0">
                <a:solidFill>
                  <a:srgbClr val="032B5B"/>
                </a:solidFill>
                <a:latin typeface="Open Sans Condensed"/>
              </a:rPr>
              <a:t>Partnerships - </a:t>
            </a:r>
            <a:r>
              <a:rPr lang="en-US" sz="1400" dirty="0">
                <a:hlinkClick r:id="rId9"/>
              </a:rPr>
              <a:t>https://www.pcsb.org/Page/418</a:t>
            </a:r>
            <a:endParaRPr lang="en-US" sz="1400" dirty="0"/>
          </a:p>
          <a:p>
            <a:endParaRPr lang="en-US" sz="1400" b="1" dirty="0">
              <a:solidFill>
                <a:srgbClr val="032B5B"/>
              </a:solidFill>
              <a:latin typeface="Open Sans Condensed"/>
            </a:endParaRPr>
          </a:p>
        </p:txBody>
      </p:sp>
    </p:spTree>
    <p:extLst>
      <p:ext uri="{BB962C8B-B14F-4D97-AF65-F5344CB8AC3E}">
        <p14:creationId xmlns:p14="http://schemas.microsoft.com/office/powerpoint/2010/main" val="4002995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8463" y="1660358"/>
            <a:ext cx="7275096" cy="922421"/>
          </a:xfrm>
        </p:spPr>
        <p:txBody>
          <a:bodyPr/>
          <a:lstStyle/>
          <a:p>
            <a:r>
              <a:rPr lang="en-US" dirty="0"/>
              <a:t>We appreciate your time!</a:t>
            </a:r>
          </a:p>
        </p:txBody>
      </p:sp>
      <p:sp>
        <p:nvSpPr>
          <p:cNvPr id="3" name="Subtitle 2"/>
          <p:cNvSpPr>
            <a:spLocks noGrp="1"/>
          </p:cNvSpPr>
          <p:nvPr>
            <p:ph type="subTitle" idx="1"/>
          </p:nvPr>
        </p:nvSpPr>
        <p:spPr>
          <a:xfrm>
            <a:off x="1371600" y="2743201"/>
            <a:ext cx="6400800" cy="1540042"/>
          </a:xfrm>
        </p:spPr>
        <p:txBody>
          <a:bodyPr>
            <a:normAutofit/>
          </a:bodyPr>
          <a:lstStyle/>
          <a:p>
            <a:r>
              <a:rPr lang="en-US" sz="2800" dirty="0"/>
              <a:t>Please feel free to ask any questions and provide feedback on our Title I Program.</a:t>
            </a:r>
          </a:p>
          <a:p>
            <a:endParaRPr lang="en-US" dirty="0"/>
          </a:p>
        </p:txBody>
      </p:sp>
      <p:pic>
        <p:nvPicPr>
          <p:cNvPr id="6" name="Picture 5" descr="PCS_Primary_Logo copy.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8187" y="5930579"/>
            <a:ext cx="1569723" cy="749810"/>
          </a:xfrm>
          <a:prstGeom prst="rect">
            <a:avLst/>
          </a:prstGeom>
        </p:spPr>
      </p:pic>
      <p:pic>
        <p:nvPicPr>
          <p:cNvPr id="8" name="Graphic 7" descr="Family with two children">
            <a:extLst>
              <a:ext uri="{FF2B5EF4-FFF2-40B4-BE49-F238E27FC236}">
                <a16:creationId xmlns:a16="http://schemas.microsoft.com/office/drawing/2014/main" id="{0F15487F-DCBF-4938-B1DB-B5AE17C363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86463" y="649705"/>
            <a:ext cx="1387641" cy="1187116"/>
          </a:xfrm>
          <a:prstGeom prst="rect">
            <a:avLst/>
          </a:prstGeom>
        </p:spPr>
      </p:pic>
    </p:spTree>
    <p:extLst>
      <p:ext uri="{BB962C8B-B14F-4D97-AF65-F5344CB8AC3E}">
        <p14:creationId xmlns:p14="http://schemas.microsoft.com/office/powerpoint/2010/main" val="970772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2676793"/>
            <a:ext cx="7408333" cy="3876408"/>
          </a:xfrm>
        </p:spPr>
        <p:txBody>
          <a:bodyPr>
            <a:normAutofit/>
          </a:bodyPr>
          <a:lstStyle/>
          <a:p>
            <a:r>
              <a:rPr lang="en-US" alt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federal government provides funding to states each year for the Title I program.</a:t>
            </a:r>
          </a:p>
          <a:p>
            <a:endParaRPr lang="en-US" alt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Florida Department of Education sends the funding to our Pinellas County School district.</a:t>
            </a:r>
          </a:p>
          <a:p>
            <a:endParaRPr lang="en-US" alt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school district identifies eligible schools and distributes the Title I funds to the school.</a:t>
            </a:r>
          </a:p>
          <a:p>
            <a:endParaRPr lang="en-US" alt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Anona Elementary implements a Title I Schoolwide Plan. All students and staff benefit from the supplemental services. </a:t>
            </a:r>
          </a:p>
          <a:p>
            <a:endParaRPr lang="en-US" dirty="0"/>
          </a:p>
        </p:txBody>
      </p:sp>
      <p:sp>
        <p:nvSpPr>
          <p:cNvPr id="3" name="Title 2"/>
          <p:cNvSpPr>
            <a:spLocks noGrp="1"/>
          </p:cNvSpPr>
          <p:nvPr>
            <p:ph type="title"/>
          </p:nvPr>
        </p:nvSpPr>
        <p:spPr/>
        <p:txBody>
          <a:bodyPr/>
          <a:lstStyle/>
          <a:p>
            <a:r>
              <a:rPr lang="en-US" dirty="0"/>
              <a:t>Title I Funding</a:t>
            </a:r>
          </a:p>
        </p:txBody>
      </p:sp>
      <p:pic>
        <p:nvPicPr>
          <p:cNvPr id="4" name="Graphic 3" descr="Money">
            <a:extLst>
              <a:ext uri="{FF2B5EF4-FFF2-40B4-BE49-F238E27FC236}">
                <a16:creationId xmlns:a16="http://schemas.microsoft.com/office/drawing/2014/main" id="{420AFD7E-79AF-4341-A399-81AA15B489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1179" y="507492"/>
            <a:ext cx="914400" cy="914400"/>
          </a:xfrm>
          <a:prstGeom prst="rect">
            <a:avLst/>
          </a:prstGeom>
        </p:spPr>
      </p:pic>
    </p:spTree>
    <p:extLst>
      <p:ext uri="{BB962C8B-B14F-4D97-AF65-F5344CB8AC3E}">
        <p14:creationId xmlns:p14="http://schemas.microsoft.com/office/powerpoint/2010/main" val="243829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Title I Programs Provide Supplemental Support</a:t>
            </a:r>
            <a:endParaRPr lang="en-US" dirty="0"/>
          </a:p>
        </p:txBody>
      </p:sp>
      <p:sp>
        <p:nvSpPr>
          <p:cNvPr id="3" name="Content Placeholder 2"/>
          <p:cNvSpPr>
            <a:spLocks noGrp="1"/>
          </p:cNvSpPr>
          <p:nvPr>
            <p:ph sz="quarter" idx="13"/>
          </p:nvPr>
        </p:nvSpPr>
        <p:spPr>
          <a:xfrm>
            <a:off x="304800" y="2428357"/>
            <a:ext cx="4267200" cy="3949147"/>
          </a:xfrm>
        </p:spPr>
        <p:txBody>
          <a:bodyPr>
            <a:normAutofit fontScale="92500" lnSpcReduction="20000"/>
          </a:bodyPr>
          <a:lstStyle/>
          <a:p>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 (Hourly Reading/Writing Teacher &amp; additional hours for Family Community Liaison)</a:t>
            </a:r>
          </a:p>
          <a:p>
            <a:endPar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Extended Learning Opportunities (before and/or after school programs)</a:t>
            </a:r>
          </a:p>
          <a:p>
            <a:endPar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Resources and Training Workshops </a:t>
            </a:r>
          </a:p>
          <a:p>
            <a:endPar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teaching materials, equipment, and technology</a:t>
            </a:r>
          </a:p>
          <a:p>
            <a:endParaRPr lang="en-US" dirty="0"/>
          </a:p>
        </p:txBody>
      </p:sp>
      <p:pic>
        <p:nvPicPr>
          <p:cNvPr id="8" name="Content Placeholder 8" descr="azalea_teacherandkid_FINAL.jpg">
            <a:extLst>
              <a:ext uri="{FF2B5EF4-FFF2-40B4-BE49-F238E27FC236}">
                <a16:creationId xmlns:a16="http://schemas.microsoft.com/office/drawing/2014/main" id="{B599F123-74D1-4CD7-A161-D182D66486BA}"/>
              </a:ext>
            </a:extLst>
          </p:cNvPr>
          <p:cNvPicPr>
            <a:picLocks noGrp="1" noChangeAspect="1"/>
          </p:cNvPicPr>
          <p:nvPr>
            <p:ph sz="quarter" idx="14"/>
          </p:nvPr>
        </p:nvPicPr>
        <p:blipFill>
          <a:blip r:embed="rId3" cstate="email">
            <a:extLst>
              <a:ext uri="{28A0092B-C50C-407E-A947-70E740481C1C}">
                <a14:useLocalDpi xmlns:a14="http://schemas.microsoft.com/office/drawing/2010/main" val="0"/>
              </a:ext>
            </a:extLst>
          </a:blip>
          <a:srcRect/>
          <a:stretch>
            <a:fillRect/>
          </a:stretch>
        </p:blipFill>
        <p:spPr>
          <a:xfrm>
            <a:off x="4645025" y="2681339"/>
            <a:ext cx="3822700" cy="3443185"/>
          </a:xfrm>
        </p:spPr>
      </p:pic>
    </p:spTree>
    <p:extLst>
      <p:ext uri="{BB962C8B-B14F-4D97-AF65-F5344CB8AC3E}">
        <p14:creationId xmlns:p14="http://schemas.microsoft.com/office/powerpoint/2010/main" val="3462297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Title I Schoolwide Planning</a:t>
            </a:r>
          </a:p>
        </p:txBody>
      </p:sp>
      <p:sp>
        <p:nvSpPr>
          <p:cNvPr id="3" name="Content Placeholder 2">
            <a:extLst>
              <a:ext uri="{FF2B5EF4-FFF2-40B4-BE49-F238E27FC236}">
                <a16:creationId xmlns:a16="http://schemas.microsoft.com/office/drawing/2014/main" id="{849902CE-1289-4D0F-828C-EF3C43C0B808}"/>
              </a:ext>
            </a:extLst>
          </p:cNvPr>
          <p:cNvSpPr>
            <a:spLocks noGrp="1"/>
          </p:cNvSpPr>
          <p:nvPr>
            <p:ph sz="quarter" idx="13"/>
          </p:nvPr>
        </p:nvSpPr>
        <p:spPr>
          <a:xfrm>
            <a:off x="401053" y="2876004"/>
            <a:ext cx="4097794" cy="3643668"/>
          </a:xfrm>
        </p:spPr>
        <p:txBody>
          <a:bodyPr>
            <a:normAutofit fontScale="25000" lnSpcReduction="20000"/>
          </a:bodyPr>
          <a:lstStyle/>
          <a:p>
            <a:r>
              <a:rPr lang="en-US" sz="8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Input from school, family, and community members determine how Title I funds are used based on a needs assessment. </a:t>
            </a:r>
          </a:p>
          <a:p>
            <a:endParaRPr lang="en-US" sz="8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8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online or in-person meetings</a:t>
            </a:r>
            <a:r>
              <a:rPr lang="en-US" sz="800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/trainings </a:t>
            </a:r>
            <a:r>
              <a:rPr lang="en-US" sz="8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and complete surveys to provide input on Title I funding.</a:t>
            </a:r>
          </a:p>
          <a:p>
            <a:endParaRPr lang="en-US" sz="8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8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r>
              <a:rPr lang="en-US" sz="72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t>
            </a:r>
          </a:p>
          <a:p>
            <a:endParaRPr lang="en-US" sz="6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dirty="0"/>
          </a:p>
        </p:txBody>
      </p:sp>
      <p:pic>
        <p:nvPicPr>
          <p:cNvPr id="3078" name="Picture 6" descr="4 Tips to Simplify Strategic Planning For Your Board - Create ...">
            <a:extLst>
              <a:ext uri="{FF2B5EF4-FFF2-40B4-BE49-F238E27FC236}">
                <a16:creationId xmlns:a16="http://schemas.microsoft.com/office/drawing/2014/main" id="{A4BC60E1-DE24-409C-A6A1-A9A4922BEDD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10104" y="2876004"/>
            <a:ext cx="3522770" cy="277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196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631796"/>
            <a:ext cx="8521148" cy="3887875"/>
          </a:xfrm>
        </p:spPr>
        <p:txBody>
          <a:bodyPr>
            <a:normAutofit fontScale="92500" lnSpcReduction="10000"/>
          </a:bodyPr>
          <a:lstStyle/>
          <a:p>
            <a:pPr marL="0" indent="0">
              <a:buNone/>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Anona Elementary is provided $83,776 to pay for supplemental resources and programs for increased student achievement.</a:t>
            </a:r>
          </a:p>
          <a:p>
            <a:pPr marL="0" indent="0">
              <a:buNone/>
            </a:pPr>
            <a:endPar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endParaRPr lang="en-US" sz="2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endParaRPr lang="en-US" sz="1800" b="1"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r>
              <a:rPr lang="en-US" sz="18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sz="1900" b="1"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Personnel </a:t>
            </a:r>
          </a:p>
          <a:p>
            <a:pPr marL="0" indent="0">
              <a:buNone/>
            </a:pPr>
            <a:r>
              <a:rPr lang="en-US" sz="1900" b="1"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Professional Development </a:t>
            </a:r>
          </a:p>
          <a:p>
            <a:pPr marL="0" indent="0">
              <a:buNone/>
            </a:pPr>
            <a:r>
              <a:rPr lang="en-US" sz="1900" b="1"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Curriculum Development and Coordination </a:t>
            </a:r>
          </a:p>
          <a:p>
            <a:pPr marL="0" indent="0">
              <a:buNone/>
            </a:pPr>
            <a:r>
              <a:rPr lang="en-US" sz="1900" b="1"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Technology Support</a:t>
            </a:r>
          </a:p>
          <a:p>
            <a:pPr marL="0" indent="0">
              <a:buNone/>
            </a:pPr>
            <a:r>
              <a:rPr lang="en-US" sz="1900" b="1"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Supplemental Instructional Materials and Resources </a:t>
            </a:r>
          </a:p>
          <a:p>
            <a:pPr marL="0" indent="0">
              <a:buNone/>
            </a:pPr>
            <a:r>
              <a:rPr lang="en-US" sz="1900" b="1"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None/>
            </a:pPr>
            <a:r>
              <a:rPr lang="en-US" sz="20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endParaRPr lang="en-US" dirty="0"/>
          </a:p>
        </p:txBody>
      </p:sp>
      <p:sp>
        <p:nvSpPr>
          <p:cNvPr id="3" name="Title 2"/>
          <p:cNvSpPr>
            <a:spLocks noGrp="1"/>
          </p:cNvSpPr>
          <p:nvPr>
            <p:ph type="title"/>
          </p:nvPr>
        </p:nvSpPr>
        <p:spPr/>
        <p:txBody>
          <a:bodyPr/>
          <a:lstStyle/>
          <a:p>
            <a:r>
              <a:rPr lang="en-US" dirty="0"/>
              <a:t>     Title I Schoolwide Budget</a:t>
            </a:r>
          </a:p>
        </p:txBody>
      </p:sp>
      <p:pic>
        <p:nvPicPr>
          <p:cNvPr id="4" name="Graphic 3" descr="Money">
            <a:extLst>
              <a:ext uri="{FF2B5EF4-FFF2-40B4-BE49-F238E27FC236}">
                <a16:creationId xmlns:a16="http://schemas.microsoft.com/office/drawing/2014/main" id="{C4B08B1C-EDF4-4C46-B35B-E2116AAEE6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832" y="411239"/>
            <a:ext cx="914400" cy="914400"/>
          </a:xfrm>
          <a:prstGeom prst="rect">
            <a:avLst/>
          </a:prstGeom>
        </p:spPr>
      </p:pic>
    </p:spTree>
    <p:extLst>
      <p:ext uri="{BB962C8B-B14F-4D97-AF65-F5344CB8AC3E}">
        <p14:creationId xmlns:p14="http://schemas.microsoft.com/office/powerpoint/2010/main" val="3464424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75466"/>
            <a:ext cx="8342243" cy="3844205"/>
          </a:xfrm>
        </p:spPr>
        <p:txBody>
          <a:bodyPr>
            <a:normAutofit/>
          </a:bodyPr>
          <a:lstStyle/>
          <a:p>
            <a:pPr marL="0" indent="0">
              <a:buNone/>
            </a:pPr>
            <a:r>
              <a:rPr lang="en-US" sz="16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Anona Elementary </a:t>
            </a:r>
            <a:r>
              <a:rPr lang="en-US" sz="16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is provided </a:t>
            </a:r>
            <a:r>
              <a:rPr lang="en-US" sz="16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$4,510 </a:t>
            </a:r>
            <a:r>
              <a:rPr lang="en-US" sz="16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to pay for supplemental resources and programs for increased student achievement.</a:t>
            </a:r>
          </a:p>
          <a:p>
            <a:pPr marL="0" indent="0">
              <a:buNone/>
            </a:pPr>
            <a:endParaRPr lang="en-US" sz="16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r>
              <a:rPr lang="en-US" sz="16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301943" lvl="1" indent="0">
              <a:buNone/>
            </a:pPr>
            <a:r>
              <a:rPr lang="en-US" sz="1400" b="1"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Hours for Parent Community Liaison</a:t>
            </a:r>
          </a:p>
          <a:p>
            <a:pPr marL="301943" lvl="1" indent="0">
              <a:buNone/>
            </a:pPr>
            <a:r>
              <a:rPr lang="en-US" sz="1400" b="1"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Consultants for Parent Workshops</a:t>
            </a:r>
          </a:p>
          <a:p>
            <a:pPr marL="301943" lvl="1" indent="0">
              <a:buNone/>
            </a:pPr>
            <a:r>
              <a:rPr lang="en-US" sz="1400" b="1"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Teachers Stipends to Provide Parent Training</a:t>
            </a:r>
          </a:p>
          <a:p>
            <a:pPr marL="301943" lvl="1" indent="0">
              <a:buNone/>
            </a:pPr>
            <a:r>
              <a:rPr lang="en-US" sz="1400" b="1"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Family Engagement Resources </a:t>
            </a:r>
          </a:p>
        </p:txBody>
      </p:sp>
      <p:sp>
        <p:nvSpPr>
          <p:cNvPr id="3" name="Title 2"/>
          <p:cNvSpPr>
            <a:spLocks noGrp="1"/>
          </p:cNvSpPr>
          <p:nvPr>
            <p:ph type="title"/>
          </p:nvPr>
        </p:nvSpPr>
        <p:spPr/>
        <p:txBody>
          <a:bodyPr>
            <a:normAutofit/>
          </a:bodyPr>
          <a:lstStyle/>
          <a:p>
            <a:r>
              <a:rPr lang="en-US" dirty="0"/>
              <a:t>       </a:t>
            </a:r>
            <a:r>
              <a:rPr lang="en-US" sz="3100" dirty="0"/>
              <a:t>Title I Parent &amp; Family Engagement Budget</a:t>
            </a:r>
          </a:p>
        </p:txBody>
      </p:sp>
      <p:pic>
        <p:nvPicPr>
          <p:cNvPr id="4" name="Graphic 3" descr="Money">
            <a:extLst>
              <a:ext uri="{FF2B5EF4-FFF2-40B4-BE49-F238E27FC236}">
                <a16:creationId xmlns:a16="http://schemas.microsoft.com/office/drawing/2014/main" id="{C4B08B1C-EDF4-4C46-B35B-E2116AAEE6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867" y="435302"/>
            <a:ext cx="914400" cy="914400"/>
          </a:xfrm>
          <a:prstGeom prst="rect">
            <a:avLst/>
          </a:prstGeom>
        </p:spPr>
      </p:pic>
    </p:spTree>
    <p:extLst>
      <p:ext uri="{BB962C8B-B14F-4D97-AF65-F5344CB8AC3E}">
        <p14:creationId xmlns:p14="http://schemas.microsoft.com/office/powerpoint/2010/main" val="3939557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EDC6A04-F048-4DD3-A967-1B488BB5BB74}"/>
              </a:ext>
            </a:extLst>
          </p:cNvPr>
          <p:cNvGraphicFramePr/>
          <p:nvPr>
            <p:extLst>
              <p:ext uri="{D42A27DB-BD31-4B8C-83A1-F6EECF244321}">
                <p14:modId xmlns:p14="http://schemas.microsoft.com/office/powerpoint/2010/main" val="1123213344"/>
              </p:ext>
            </p:extLst>
          </p:nvPr>
        </p:nvGraphicFramePr>
        <p:xfrm>
          <a:off x="4531894" y="2101516"/>
          <a:ext cx="4339388" cy="444366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C3692DB-C52F-4B0E-AC8B-F71726B5B957}"/>
              </a:ext>
            </a:extLst>
          </p:cNvPr>
          <p:cNvSpPr/>
          <p:nvPr/>
        </p:nvSpPr>
        <p:spPr>
          <a:xfrm>
            <a:off x="649704" y="2863975"/>
            <a:ext cx="3882190" cy="2986459"/>
          </a:xfrm>
          <a:prstGeom prst="rect">
            <a:avLst/>
          </a:prstGeom>
        </p:spPr>
        <p:txBody>
          <a:bodyPr wrap="square">
            <a:spAutoFit/>
          </a:bodyPr>
          <a:lstStyle/>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Total Allocation - $4,510.00</a:t>
            </a:r>
          </a:p>
          <a:p>
            <a:pPr>
              <a:spcBef>
                <a:spcPts val="385"/>
              </a:spcBef>
            </a:pPr>
            <a:r>
              <a:rPr lang="en-US"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Supplemental Hours for Parent Community Liaison - $3325.63</a:t>
            </a:r>
          </a:p>
          <a:p>
            <a:pPr>
              <a:spcBef>
                <a:spcPts val="385"/>
              </a:spcBef>
            </a:pPr>
            <a:r>
              <a:rPr lang="en-US"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ea typeface="Times New Roman" panose="02020603050405020304" pitchFamily="18" charset="0"/>
            </a:endParaRPr>
          </a:p>
          <a:p>
            <a:pPr>
              <a:spcBef>
                <a:spcPts val="385"/>
              </a:spcBef>
            </a:pPr>
            <a:r>
              <a:rPr lang="en-US" sz="2000" b="1" dirty="0">
                <a:effectLst/>
                <a:latin typeface="Times New Roman" panose="02020603050405020304" pitchFamily="18" charset="0"/>
                <a:ea typeface="Times New Roman" panose="02020603050405020304" pitchFamily="18" charset="0"/>
              </a:rPr>
              <a:t>Parent Compacts $</a:t>
            </a:r>
            <a:r>
              <a:rPr lang="en-US" sz="2000" b="1" dirty="0">
                <a:latin typeface="Times New Roman" panose="02020603050405020304" pitchFamily="18" charset="0"/>
                <a:ea typeface="Times New Roman" panose="02020603050405020304" pitchFamily="18" charset="0"/>
              </a:rPr>
              <a:t>200</a:t>
            </a:r>
            <a:r>
              <a:rPr lang="en-US" sz="2000" b="1" dirty="0">
                <a:effectLst/>
                <a:latin typeface="Times New Roman" panose="02020603050405020304" pitchFamily="18" charset="0"/>
                <a:ea typeface="Times New Roman" panose="02020603050405020304" pitchFamily="18" charset="0"/>
              </a:rPr>
              <a:t>.00</a:t>
            </a:r>
          </a:p>
          <a:p>
            <a:pPr>
              <a:spcBef>
                <a:spcPts val="385"/>
              </a:spcBef>
            </a:pPr>
            <a:endParaRPr lang="en-US" sz="2000" b="1" dirty="0">
              <a:latin typeface="Times New Roman" panose="02020603050405020304" pitchFamily="18" charset="0"/>
              <a:ea typeface="Times New Roman" panose="02020603050405020304" pitchFamily="18" charset="0"/>
            </a:endParaRPr>
          </a:p>
          <a:p>
            <a:pPr>
              <a:spcBef>
                <a:spcPts val="385"/>
              </a:spcBef>
            </a:pPr>
            <a:r>
              <a:rPr lang="en-US" sz="2000" b="1" dirty="0">
                <a:effectLst/>
                <a:latin typeface="Times New Roman" panose="02020603050405020304" pitchFamily="18" charset="0"/>
                <a:ea typeface="Times New Roman" panose="02020603050405020304" pitchFamily="18" charset="0"/>
              </a:rPr>
              <a:t>Agenda Books $</a:t>
            </a:r>
            <a:r>
              <a:rPr lang="en-US" sz="2000" b="1" dirty="0">
                <a:latin typeface="Times New Roman" panose="02020603050405020304" pitchFamily="18" charset="0"/>
                <a:ea typeface="Times New Roman" panose="02020603050405020304" pitchFamily="18" charset="0"/>
              </a:rPr>
              <a:t>984</a:t>
            </a:r>
            <a:r>
              <a:rPr lang="en-US" sz="2000" b="1" dirty="0">
                <a:effectLst/>
                <a:latin typeface="Times New Roman" panose="02020603050405020304" pitchFamily="18" charset="0"/>
                <a:ea typeface="Times New Roman" panose="02020603050405020304" pitchFamily="18" charset="0"/>
              </a:rPr>
              <a:t>.37</a:t>
            </a:r>
          </a:p>
          <a:p>
            <a:pPr>
              <a:spcBef>
                <a:spcPts val="385"/>
              </a:spcBef>
            </a:pPr>
            <a:endParaRPr lang="en-US" sz="2000" b="1"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4C1DCEF-D392-4A2F-ABFE-955D4C38D101}"/>
              </a:ext>
            </a:extLst>
          </p:cNvPr>
          <p:cNvSpPr txBox="1"/>
          <p:nvPr/>
        </p:nvSpPr>
        <p:spPr>
          <a:xfrm>
            <a:off x="1614648" y="1652156"/>
            <a:ext cx="5481565" cy="369332"/>
          </a:xfrm>
          <a:prstGeom prst="rect">
            <a:avLst/>
          </a:prstGeom>
          <a:noFill/>
        </p:spPr>
        <p:txBody>
          <a:bodyPr wrap="none" rtlCol="0">
            <a:spAutoFit/>
          </a:bodyPr>
          <a:lstStyle/>
          <a:p>
            <a:r>
              <a:rPr lang="en-US" dirty="0"/>
              <a:t>A+ ES Title I Parent &amp; Family Engagement 20-21 Budget</a:t>
            </a:r>
          </a:p>
        </p:txBody>
      </p:sp>
    </p:spTree>
    <p:extLst>
      <p:ext uri="{BB962C8B-B14F-4D97-AF65-F5344CB8AC3E}">
        <p14:creationId xmlns:p14="http://schemas.microsoft.com/office/powerpoint/2010/main" val="131413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255372"/>
            <a:ext cx="4062276" cy="2769927"/>
          </a:xfrm>
        </p:spPr>
        <p:txBody>
          <a:bodyPr>
            <a:normAutofit fontScale="70000" lnSpcReduction="20000"/>
          </a:bodyPr>
          <a:lstStyle/>
          <a:p>
            <a:r>
              <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Be provided information on your child’s level of achievement on assessments in Reading/Language Arts, Writing, Mathematics, and Science. </a:t>
            </a:r>
          </a:p>
          <a:p>
            <a:endPar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Request and receive information on the qualifications of your child’s teacher and supplemental personnel working with your child.</a:t>
            </a:r>
          </a:p>
          <a:p>
            <a:endPar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Be notified of non-highly qualified or out-of-field teachers at the school. </a:t>
            </a:r>
          </a:p>
          <a:p>
            <a:endPar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Be informed if your child is taught by a non-highly qualified teacher for four or more consecutive weeks.</a:t>
            </a:r>
          </a:p>
          <a:p>
            <a:endParaRPr lang="en-US" dirty="0"/>
          </a:p>
        </p:txBody>
      </p:sp>
      <p:sp>
        <p:nvSpPr>
          <p:cNvPr id="3" name="Title 2"/>
          <p:cNvSpPr>
            <a:spLocks noGrp="1"/>
          </p:cNvSpPr>
          <p:nvPr>
            <p:ph type="title"/>
          </p:nvPr>
        </p:nvSpPr>
        <p:spPr/>
        <p:txBody>
          <a:bodyPr/>
          <a:lstStyle/>
          <a:p>
            <a:r>
              <a:rPr lang="en-US" altLang="en-US" dirty="0"/>
              <a:t>Parent’s Right to Know</a:t>
            </a:r>
            <a:endParaRPr lang="en-US" dirty="0"/>
          </a:p>
        </p:txBody>
      </p:sp>
      <p:pic>
        <p:nvPicPr>
          <p:cNvPr id="4" name="Picture 3" descr="mom_daughter_computer_WEB.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0" y="3078908"/>
            <a:ext cx="4279821" cy="2850139"/>
          </a:xfrm>
          <a:prstGeom prst="rect">
            <a:avLst/>
          </a:prstGeom>
        </p:spPr>
      </p:pic>
      <p:sp>
        <p:nvSpPr>
          <p:cNvPr id="5" name="Rectangle 4">
            <a:extLst>
              <a:ext uri="{FF2B5EF4-FFF2-40B4-BE49-F238E27FC236}">
                <a16:creationId xmlns:a16="http://schemas.microsoft.com/office/drawing/2014/main" id="{D1E7D80E-E231-4294-BC97-D1C86C4D05A5}"/>
              </a:ext>
            </a:extLst>
          </p:cNvPr>
          <p:cNvSpPr/>
          <p:nvPr/>
        </p:nvSpPr>
        <p:spPr>
          <a:xfrm>
            <a:off x="304800" y="2452142"/>
            <a:ext cx="4572000" cy="523220"/>
          </a:xfrm>
          <a:prstGeom prst="rect">
            <a:avLst/>
          </a:prstGeom>
        </p:spPr>
        <p:txBody>
          <a:bodyPr>
            <a:spAutoFit/>
          </a:bodyPr>
          <a:lstStyle/>
          <a:p>
            <a:r>
              <a:rPr lang="en-US" sz="1400" dirty="0">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sz="1400" dirty="0"/>
          </a:p>
        </p:txBody>
      </p:sp>
    </p:spTree>
    <p:extLst>
      <p:ext uri="{BB962C8B-B14F-4D97-AF65-F5344CB8AC3E}">
        <p14:creationId xmlns:p14="http://schemas.microsoft.com/office/powerpoint/2010/main" val="29784045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103">
      <a:dk1>
        <a:sysClr val="windowText" lastClr="000000"/>
      </a:dk1>
      <a:lt1>
        <a:sysClr val="window" lastClr="FFFFFF"/>
      </a:lt1>
      <a:dk2>
        <a:srgbClr val="44546A"/>
      </a:dk2>
      <a:lt2>
        <a:srgbClr val="E7E6E6"/>
      </a:lt2>
      <a:accent1>
        <a:srgbClr val="233F7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e4ddd3ad-5e08-49e7-8f09-e2f8dbfd35bf">
      <UserInfo>
        <DisplayName/>
        <AccountId xsi:nil="true"/>
        <AccountType/>
      </UserInfo>
    </Owner>
    <CultureName xmlns="e4ddd3ad-5e08-49e7-8f09-e2f8dbfd35bf" xsi:nil="true"/>
    <Distribution_Groups xmlns="e4ddd3ad-5e08-49e7-8f09-e2f8dbfd35bf" xsi:nil="true"/>
    <Members xmlns="e4ddd3ad-5e08-49e7-8f09-e2f8dbfd35bf">
      <UserInfo>
        <DisplayName/>
        <AccountId xsi:nil="true"/>
        <AccountType/>
      </UserInfo>
    </Members>
    <TeamsChannelId xmlns="e4ddd3ad-5e08-49e7-8f09-e2f8dbfd35bf" xsi:nil="true"/>
    <IsNotebookLocked xmlns="e4ddd3ad-5e08-49e7-8f09-e2f8dbfd35bf" xsi:nil="true"/>
    <NotebookType xmlns="e4ddd3ad-5e08-49e7-8f09-e2f8dbfd35bf" xsi:nil="true"/>
    <Leaders xmlns="e4ddd3ad-5e08-49e7-8f09-e2f8dbfd35bf">
      <UserInfo>
        <DisplayName/>
        <AccountId xsi:nil="true"/>
        <AccountType/>
      </UserInfo>
    </Leaders>
    <Member_Groups xmlns="e4ddd3ad-5e08-49e7-8f09-e2f8dbfd35bf">
      <UserInfo>
        <DisplayName/>
        <AccountId xsi:nil="true"/>
        <AccountType/>
      </UserInfo>
    </Member_Groups>
    <Has_Leaders_Only_SectionGroup xmlns="e4ddd3ad-5e08-49e7-8f09-e2f8dbfd35bf" xsi:nil="true"/>
    <Self_Registration_Enabled xmlns="e4ddd3ad-5e08-49e7-8f09-e2f8dbfd35bf" xsi:nil="true"/>
    <Templates xmlns="e4ddd3ad-5e08-49e7-8f09-e2f8dbfd35bf" xsi:nil="true"/>
    <Math_Settings xmlns="e4ddd3ad-5e08-49e7-8f09-e2f8dbfd35bf" xsi:nil="true"/>
    <Is_Collaboration_Space_Locked xmlns="e4ddd3ad-5e08-49e7-8f09-e2f8dbfd35bf" xsi:nil="true"/>
    <FolderType xmlns="e4ddd3ad-5e08-49e7-8f09-e2f8dbfd35bf" xsi:nil="true"/>
    <Self_Registration_Enabled0 xmlns="e4ddd3ad-5e08-49e7-8f09-e2f8dbfd35bf" xsi:nil="true"/>
    <DefaultSectionNames xmlns="e4ddd3ad-5e08-49e7-8f09-e2f8dbfd35bf" xsi:nil="true"/>
    <Invited_Members xmlns="e4ddd3ad-5e08-49e7-8f09-e2f8dbfd35bf" xsi:nil="true"/>
    <AppVersion xmlns="e4ddd3ad-5e08-49e7-8f09-e2f8dbfd35bf" xsi:nil="true"/>
    <Invited_Leaders xmlns="e4ddd3ad-5e08-49e7-8f09-e2f8dbfd35bf" xsi:nil="true"/>
    <LMS_Mappings xmlns="e4ddd3ad-5e08-49e7-8f09-e2f8dbfd35bf" xsi:nil="true"/>
    <Teams_Channel_Section_Location xmlns="e4ddd3ad-5e08-49e7-8f09-e2f8dbfd35b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D0B82280FB7848AA58D092B66C03D3" ma:contentTypeVersion="36" ma:contentTypeDescription="Create a new document." ma:contentTypeScope="" ma:versionID="cae23bddc6aae45912e5efe334d55e35">
  <xsd:schema xmlns:xsd="http://www.w3.org/2001/XMLSchema" xmlns:xs="http://www.w3.org/2001/XMLSchema" xmlns:p="http://schemas.microsoft.com/office/2006/metadata/properties" xmlns:ns3="216eaa3e-cc62-4b88-9fee-9de7d54e0f30" xmlns:ns4="e4ddd3ad-5e08-49e7-8f09-e2f8dbfd35bf" targetNamespace="http://schemas.microsoft.com/office/2006/metadata/properties" ma:root="true" ma:fieldsID="a8f54ba688c904a24746f15051d7bfa1" ns3:_="" ns4:_="">
    <xsd:import namespace="216eaa3e-cc62-4b88-9fee-9de7d54e0f30"/>
    <xsd:import namespace="e4ddd3ad-5e08-49e7-8f09-e2f8dbfd35bf"/>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Leaders" minOccurs="0"/>
                <xsd:element ref="ns4:Members" minOccurs="0"/>
                <xsd:element ref="ns4:Member_Groups" minOccurs="0"/>
                <xsd:element ref="ns4:Invited_Leaders" minOccurs="0"/>
                <xsd:element ref="ns4:Invited_Members" minOccurs="0"/>
                <xsd:element ref="ns4:Self_Registration_Enabled" minOccurs="0"/>
                <xsd:element ref="ns4:Has_Leaders_Only_SectionGroup" minOccurs="0"/>
                <xsd:element ref="ns4:Templates" minOccurs="0"/>
                <xsd:element ref="ns4:CultureName" minOccurs="0"/>
                <xsd:element ref="ns4:Self_Registration_Enabled0"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TeamsChannelId" minOccurs="0"/>
                <xsd:element ref="ns4:IsNotebookLocked" minOccurs="0"/>
                <xsd:element ref="ns4:MediaServiceEventHashCode" minOccurs="0"/>
                <xsd:element ref="ns4:MediaServiceGenerationTime" minOccurs="0"/>
                <xsd:element ref="ns4:Math_Settings" minOccurs="0"/>
                <xsd:element ref="ns4:Distribution_Groups" minOccurs="0"/>
                <xsd:element ref="ns4:LMS_Mappings" minOccurs="0"/>
                <xsd:element ref="ns4:MediaServiceAutoKeyPoints" minOccurs="0"/>
                <xsd:element ref="ns4:MediaServiceKeyPoints" minOccurs="0"/>
                <xsd:element ref="ns4:Teams_Channel_Section_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6eaa3e-cc62-4b88-9fee-9de7d54e0f3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ddd3ad-5e08-49e7-8f09-e2f8dbfd35bf"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Leaders" ma:index="16"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7"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8"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19" nillable="true" ma:displayName="Invited Leaders" ma:internalName="Invited_Leaders">
      <xsd:simpleType>
        <xsd:restriction base="dms:Note">
          <xsd:maxLength value="255"/>
        </xsd:restriction>
      </xsd:simpleType>
    </xsd:element>
    <xsd:element name="Invited_Members" ma:index="20" nillable="true" ma:displayName="Invited Members" ma:internalName="Invited_Member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Has_Leaders_Only_SectionGroup" ma:index="22" nillable="true" ma:displayName="Has Leaders Only SectionGroup" ma:internalName="Has_Leaders_Only_SectionGroup">
      <xsd:simpleType>
        <xsd:restriction base="dms:Boolean"/>
      </xsd:simpleType>
    </xsd:element>
    <xsd:element name="Templates" ma:index="23" nillable="true" ma:displayName="Templates" ma:internalName="Templates">
      <xsd:simpleType>
        <xsd:restriction base="dms:Note">
          <xsd:maxLength value="255"/>
        </xsd:restriction>
      </xsd:simpleType>
    </xsd:element>
    <xsd:element name="CultureName" ma:index="24" nillable="true" ma:displayName="Culture Name" ma:internalName="CultureName">
      <xsd:simpleType>
        <xsd:restriction base="dms:Text"/>
      </xsd:simpleType>
    </xsd:element>
    <xsd:element name="Self_Registration_Enabled0" ma:index="25" nillable="true" ma:displayName="Self Registration Enabled" ma:internalName="Self_Registration_Enabled0">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DateTaken" ma:index="29" nillable="true" ma:displayName="MediaServiceDateTaken" ma:description="" ma:hidden="true" ma:internalName="MediaServiceDateTaken" ma:readOnly="true">
      <xsd:simpleType>
        <xsd:restriction base="dms:Text"/>
      </xsd:simpleType>
    </xsd:element>
    <xsd:element name="MediaServiceAutoTags" ma:index="30" nillable="true" ma:displayName="MediaServiceAutoTags" ma:internalName="MediaServiceAutoTags" ma:readOnly="true">
      <xsd:simpleType>
        <xsd:restriction base="dms:Text"/>
      </xsd:simpleType>
    </xsd:element>
    <xsd:element name="MediaServiceLocation" ma:index="31" nillable="true" ma:displayName="MediaServiceLocation" ma:internalName="MediaServiceLocatio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TeamsChannelId" ma:index="33" nillable="true" ma:displayName="Teams Channel Id" ma:internalName="TeamsChannelId">
      <xsd:simpleType>
        <xsd:restriction base="dms:Text"/>
      </xsd:simpleType>
    </xsd:element>
    <xsd:element name="IsNotebookLocked" ma:index="34" nillable="true" ma:displayName="Is Notebook Locked" ma:internalName="IsNotebookLocked">
      <xsd:simpleType>
        <xsd:restriction base="dms:Boolean"/>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ath_Settings" ma:index="37" nillable="true" ma:displayName="Math Settings" ma:internalName="Math_Settings">
      <xsd:simpleType>
        <xsd:restriction base="dms:Text"/>
      </xsd:simpleType>
    </xsd:element>
    <xsd:element name="Distribution_Groups" ma:index="38" nillable="true" ma:displayName="Distribution Groups" ma:internalName="Distribution_Groups">
      <xsd:simpleType>
        <xsd:restriction base="dms:Note">
          <xsd:maxLength value="255"/>
        </xsd:restriction>
      </xsd:simpleType>
    </xsd:element>
    <xsd:element name="LMS_Mappings" ma:index="39" nillable="true" ma:displayName="LMS Mappings" ma:internalName="LMS_Mappings">
      <xsd:simpleType>
        <xsd:restriction base="dms:Note">
          <xsd:maxLength value="255"/>
        </xsd:restriction>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element name="Teams_Channel_Section_Location" ma:index="42" nillable="true" ma:displayName="Teams Channel Section Location" ma:internalName="Teams_Channel_Section_Location">
      <xsd:simpleType>
        <xsd:restriction base="dms:Text"/>
      </xsd:simpleType>
    </xsd:element>
    <xsd:element name="MediaLengthInSeconds" ma:index="4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D9E4C2-2012-47CA-985F-7C07D741700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4ddd3ad-5e08-49e7-8f09-e2f8dbfd35bf"/>
    <ds:schemaRef ds:uri="http://purl.org/dc/elements/1.1/"/>
    <ds:schemaRef ds:uri="http://schemas.microsoft.com/office/2006/metadata/properties"/>
    <ds:schemaRef ds:uri="216eaa3e-cc62-4b88-9fee-9de7d54e0f30"/>
    <ds:schemaRef ds:uri="http://www.w3.org/XML/1998/namespace"/>
    <ds:schemaRef ds:uri="http://purl.org/dc/dcmitype/"/>
  </ds:schemaRefs>
</ds:datastoreItem>
</file>

<file path=customXml/itemProps2.xml><?xml version="1.0" encoding="utf-8"?>
<ds:datastoreItem xmlns:ds="http://schemas.openxmlformats.org/officeDocument/2006/customXml" ds:itemID="{D50CFB10-A04B-4A7D-8BB9-B0C96F9144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6eaa3e-cc62-4b88-9fee-9de7d54e0f30"/>
    <ds:schemaRef ds:uri="e4ddd3ad-5e08-49e7-8f09-e2f8dbfd35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A6E406-2783-46BB-8B38-DEDB0057A6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2314</Words>
  <Application>Microsoft Office PowerPoint</Application>
  <PresentationFormat>On-screen Show (4:3)</PresentationFormat>
  <Paragraphs>274</Paragraphs>
  <Slides>27</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Corbel</vt:lpstr>
      <vt:lpstr>Nirmala UI</vt:lpstr>
      <vt:lpstr>Nirmala UI Semilight</vt:lpstr>
      <vt:lpstr>Open Sans Condensed</vt:lpstr>
      <vt:lpstr>Symbol</vt:lpstr>
      <vt:lpstr>Times New Roman</vt:lpstr>
      <vt:lpstr>Wingdings 2</vt:lpstr>
      <vt:lpstr>Waveform</vt:lpstr>
      <vt:lpstr>Title I Annual Parent Meeting</vt:lpstr>
      <vt:lpstr>About Title I</vt:lpstr>
      <vt:lpstr>Title I Funding</vt:lpstr>
      <vt:lpstr>Title I Programs Provide Supplemental Support</vt:lpstr>
      <vt:lpstr>  Title I Schoolwide Planning</vt:lpstr>
      <vt:lpstr>     Title I Schoolwide Budget</vt:lpstr>
      <vt:lpstr>       Title I Parent &amp; Family Engagement Budget</vt:lpstr>
      <vt:lpstr>PowerPoint Presentation</vt:lpstr>
      <vt:lpstr>Parent’s Right to Know</vt:lpstr>
      <vt:lpstr>Parent’s Right to Know</vt:lpstr>
      <vt:lpstr>Working Together for Student Success</vt:lpstr>
      <vt:lpstr>Title I Parent Station </vt:lpstr>
      <vt:lpstr>Parent-School-Student Compact</vt:lpstr>
      <vt:lpstr>Parent and Family Engagement Plan (PFEP)</vt:lpstr>
      <vt:lpstr>Parent Advisory Council (PAC)</vt:lpstr>
      <vt:lpstr>Accountability </vt:lpstr>
      <vt:lpstr>PowerPoint Presentation</vt:lpstr>
      <vt:lpstr>School Classification</vt:lpstr>
      <vt:lpstr>Florida Standards</vt:lpstr>
      <vt:lpstr>School’s Curriculum</vt:lpstr>
      <vt:lpstr>Florida Standards Assessment (FSA)</vt:lpstr>
      <vt:lpstr>PowerPoint Presentation</vt:lpstr>
      <vt:lpstr>PowerPoint Presentation</vt:lpstr>
      <vt:lpstr>  We need your help!   Active Parent Involvement</vt:lpstr>
      <vt:lpstr>  Working Together for Student Success</vt:lpstr>
      <vt:lpstr>Additional Resources</vt:lpstr>
      <vt:lpstr>We appreciate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2020-07-21T20:54:13Z</dcterms:created>
  <dcterms:modified xsi:type="dcterms:W3CDTF">2021-08-23T18:00:23Z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0x01010021D0B82280FB7848AA58D092B66C03D3</vt:lpwstr>
  </property>
</Properties>
</file>